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73" r:id="rId10"/>
    <p:sldId id="274" r:id="rId11"/>
    <p:sldId id="275" r:id="rId12"/>
    <p:sldId id="276" r:id="rId13"/>
    <p:sldId id="284" r:id="rId14"/>
    <p:sldId id="285" r:id="rId15"/>
    <p:sldId id="277" r:id="rId16"/>
    <p:sldId id="278" r:id="rId17"/>
    <p:sldId id="281" r:id="rId18"/>
    <p:sldId id="282" r:id="rId19"/>
    <p:sldId id="283" r:id="rId20"/>
    <p:sldId id="27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90" y="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DFA4-1691-4658-9A8F-3494163D8482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625A-C35E-4E95-8E0D-19CB7C407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DFA4-1691-4658-9A8F-3494163D8482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625A-C35E-4E95-8E0D-19CB7C407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DFA4-1691-4658-9A8F-3494163D8482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625A-C35E-4E95-8E0D-19CB7C407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DFA4-1691-4658-9A8F-3494163D8482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625A-C35E-4E95-8E0D-19CB7C407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DFA4-1691-4658-9A8F-3494163D8482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625A-C35E-4E95-8E0D-19CB7C407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DFA4-1691-4658-9A8F-3494163D8482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625A-C35E-4E95-8E0D-19CB7C407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DFA4-1691-4658-9A8F-3494163D8482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625A-C35E-4E95-8E0D-19CB7C407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DFA4-1691-4658-9A8F-3494163D8482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625A-C35E-4E95-8E0D-19CB7C407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DFA4-1691-4658-9A8F-3494163D8482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625A-C35E-4E95-8E0D-19CB7C407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DFA4-1691-4658-9A8F-3494163D8482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625A-C35E-4E95-8E0D-19CB7C407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DFA4-1691-4658-9A8F-3494163D8482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625A-C35E-4E95-8E0D-19CB7C407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0DFA4-1691-4658-9A8F-3494163D8482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B625A-C35E-4E95-8E0D-19CB7C407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44775"/>
            <a:ext cx="7772400" cy="1470025"/>
          </a:xfrm>
        </p:spPr>
        <p:txBody>
          <a:bodyPr/>
          <a:lstStyle/>
          <a:p>
            <a:r>
              <a:rPr lang="sr-Latn-CS" b="1" dirty="0" smtClean="0"/>
              <a:t>TEHNOLOGIJA ZAVARIVANJA</a:t>
            </a:r>
            <a:endParaRPr lang="sr-Latn-C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393"/>
            <a:ext cx="76200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Univerzitet</a:t>
            </a:r>
            <a:r>
              <a:rPr lang="en-US" dirty="0" smtClean="0">
                <a:solidFill>
                  <a:schemeClr val="tx1"/>
                </a:solidFill>
              </a:rPr>
              <a:t> u </a:t>
            </a:r>
            <a:r>
              <a:rPr lang="en-US" dirty="0" err="1" smtClean="0">
                <a:solidFill>
                  <a:schemeClr val="tx1"/>
                </a:solidFill>
              </a:rPr>
              <a:t>Novom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Sadu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Fakultet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tehničkih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nauka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Departman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proizvodno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mašinstvo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Katedra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materijale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tehnologije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spajanja</a:t>
            </a:r>
            <a:endParaRPr lang="sr-Latn-CS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62000" y="4648200"/>
            <a:ext cx="76200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tx1"/>
                </a:solidFill>
              </a:rPr>
              <a:t>Doc.dr</a:t>
            </a:r>
            <a:r>
              <a:rPr lang="en-US" dirty="0" smtClean="0">
                <a:solidFill>
                  <a:schemeClr val="tx1"/>
                </a:solidFill>
              </a:rPr>
              <a:t> Sebastian Baloš</a:t>
            </a:r>
            <a:endParaRPr lang="sr-Latn-C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576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r>
              <a:rPr lang="en-US" u="sng" dirty="0" err="1" smtClean="0"/>
              <a:t>Specifičnosti</a:t>
            </a:r>
            <a:r>
              <a:rPr lang="sr-Latn-CS" dirty="0" smtClean="0"/>
              <a:t>:</a:t>
            </a:r>
          </a:p>
          <a:p>
            <a:pPr>
              <a:buNone/>
            </a:pPr>
            <a:endParaRPr lang="sr-Latn-CS" dirty="0" smtClean="0"/>
          </a:p>
          <a:p>
            <a:pPr>
              <a:buFontTx/>
              <a:buChar char="-"/>
            </a:pPr>
            <a:r>
              <a:rPr lang="sr-Latn-CS" dirty="0" smtClean="0"/>
              <a:t>Veći unos toplote na kontaktne površine nego u unutrašnjost materijala.</a:t>
            </a:r>
          </a:p>
          <a:p>
            <a:pPr>
              <a:buFontTx/>
              <a:buChar char="-"/>
            </a:pPr>
            <a:r>
              <a:rPr lang="sr-Latn-CS" dirty="0" smtClean="0"/>
              <a:t>Umereno zagrevanje, čak i ispod temperature topljenja (mogućnost zavarivanja različitih tipova polimera)</a:t>
            </a:r>
          </a:p>
          <a:p>
            <a:pPr>
              <a:buFontTx/>
              <a:buChar char="-"/>
            </a:pPr>
            <a:r>
              <a:rPr lang="sr-Latn-CS" dirty="0" smtClean="0"/>
              <a:t>Spajanje na većim udaljenostima u odnosu na mesto dejstva mehaničkih vibracija (mogućnost zavarivanja kompleksnih radnih predmeta)</a:t>
            </a:r>
            <a:endParaRPr lang="sr-Latn-C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24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Zavarivanje</a:t>
            </a:r>
            <a:r>
              <a:rPr lang="en-US" dirty="0" smtClean="0"/>
              <a:t> </a:t>
            </a:r>
            <a:r>
              <a:rPr lang="en-US" dirty="0" err="1" smtClean="0"/>
              <a:t>elektronskim</a:t>
            </a:r>
            <a:r>
              <a:rPr lang="en-US" dirty="0" smtClean="0"/>
              <a:t> </a:t>
            </a:r>
            <a:r>
              <a:rPr lang="en-US" dirty="0" err="1" smtClean="0"/>
              <a:t>snopom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6400800" cy="2971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Ubrzani</a:t>
            </a:r>
            <a:r>
              <a:rPr lang="en-US" dirty="0" smtClean="0"/>
              <a:t> </a:t>
            </a:r>
            <a:r>
              <a:rPr lang="en-US" dirty="0" err="1" smtClean="0"/>
              <a:t>elektroni</a:t>
            </a:r>
            <a:r>
              <a:rPr lang="en-US" dirty="0" smtClean="0"/>
              <a:t> </a:t>
            </a:r>
            <a:r>
              <a:rPr lang="en-US" dirty="0" err="1" smtClean="0"/>
              <a:t>udaraju</a:t>
            </a:r>
            <a:r>
              <a:rPr lang="en-US" dirty="0" smtClean="0"/>
              <a:t> u </a:t>
            </a:r>
            <a:r>
              <a:rPr lang="en-US" dirty="0" err="1" smtClean="0"/>
              <a:t>površinu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materijala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njihova</a:t>
            </a:r>
            <a:r>
              <a:rPr lang="en-US" dirty="0" smtClean="0"/>
              <a:t> </a:t>
            </a:r>
            <a:r>
              <a:rPr lang="en-US" dirty="0" err="1" smtClean="0"/>
              <a:t>kinetička</a:t>
            </a:r>
            <a:r>
              <a:rPr lang="en-US" dirty="0" smtClean="0"/>
              <a:t> </a:t>
            </a:r>
            <a:r>
              <a:rPr lang="en-US" dirty="0" err="1" smtClean="0"/>
              <a:t>energija</a:t>
            </a:r>
            <a:r>
              <a:rPr lang="en-US" dirty="0" smtClean="0"/>
              <a:t> se </a:t>
            </a:r>
            <a:r>
              <a:rPr lang="en-US" dirty="0" err="1" smtClean="0"/>
              <a:t>pretvara</a:t>
            </a:r>
            <a:r>
              <a:rPr lang="en-US" dirty="0" smtClean="0"/>
              <a:t> u </a:t>
            </a:r>
            <a:r>
              <a:rPr lang="en-US" dirty="0" err="1" smtClean="0"/>
              <a:t>toplotu</a:t>
            </a:r>
            <a:r>
              <a:rPr lang="en-US" dirty="0" smtClean="0"/>
              <a:t> (5-6000</a:t>
            </a:r>
            <a:r>
              <a:rPr lang="en-US" baseline="30000" dirty="0" smtClean="0"/>
              <a:t>o</a:t>
            </a:r>
            <a:r>
              <a:rPr lang="en-US" dirty="0" smtClean="0"/>
              <a:t>C).</a:t>
            </a:r>
          </a:p>
          <a:p>
            <a:r>
              <a:rPr lang="en-US" dirty="0" err="1" smtClean="0"/>
              <a:t>Izvor</a:t>
            </a:r>
            <a:r>
              <a:rPr lang="en-US" dirty="0" smtClean="0"/>
              <a:t> </a:t>
            </a:r>
            <a:r>
              <a:rPr lang="en-US" dirty="0" err="1" smtClean="0"/>
              <a:t>toplote</a:t>
            </a:r>
            <a:r>
              <a:rPr lang="en-US" dirty="0" smtClean="0"/>
              <a:t> je </a:t>
            </a:r>
            <a:r>
              <a:rPr lang="en-US" dirty="0" err="1" smtClean="0"/>
              <a:t>izuzetno</a:t>
            </a:r>
            <a:r>
              <a:rPr lang="en-US" dirty="0" smtClean="0"/>
              <a:t> </a:t>
            </a:r>
            <a:r>
              <a:rPr lang="en-US" dirty="0" err="1" smtClean="0"/>
              <a:t>fokusiran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24826" y="0"/>
            <a:ext cx="2419174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5562" y="5105400"/>
            <a:ext cx="273843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60000">
            <a:off x="2524801" y="4837739"/>
            <a:ext cx="3407007" cy="1381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60000">
            <a:off x="2592838" y="6120408"/>
            <a:ext cx="3604688" cy="553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u="sng" dirty="0" err="1" smtClean="0"/>
              <a:t>Specifičnosti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Zavarivanje</a:t>
            </a:r>
            <a:r>
              <a:rPr lang="en-US" dirty="0" smtClean="0"/>
              <a:t> </a:t>
            </a:r>
            <a:r>
              <a:rPr lang="en-US" dirty="0" err="1" smtClean="0"/>
              <a:t>preseka</a:t>
            </a:r>
            <a:r>
              <a:rPr lang="en-US" dirty="0" smtClean="0"/>
              <a:t> do 50 mm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zakošenja</a:t>
            </a:r>
            <a:r>
              <a:rPr lang="en-US" dirty="0" smtClean="0"/>
              <a:t> </a:t>
            </a:r>
            <a:r>
              <a:rPr lang="en-US" dirty="0" err="1" smtClean="0"/>
              <a:t>ivica</a:t>
            </a:r>
            <a:r>
              <a:rPr lang="en-US" dirty="0" smtClean="0"/>
              <a:t>.</a:t>
            </a:r>
          </a:p>
          <a:p>
            <a:r>
              <a:rPr lang="en-US" dirty="0" smtClean="0"/>
              <a:t>ZUT je </a:t>
            </a:r>
            <a:r>
              <a:rPr lang="en-US" dirty="0" err="1" smtClean="0"/>
              <a:t>veoma</a:t>
            </a:r>
            <a:r>
              <a:rPr lang="en-US" dirty="0" smtClean="0"/>
              <a:t> </a:t>
            </a:r>
            <a:r>
              <a:rPr lang="en-US" dirty="0" err="1" smtClean="0"/>
              <a:t>uzan</a:t>
            </a:r>
            <a:r>
              <a:rPr lang="en-US" dirty="0" smtClean="0"/>
              <a:t>, </a:t>
            </a:r>
            <a:r>
              <a:rPr lang="en-US" dirty="0" err="1" smtClean="0"/>
              <a:t>vrhunski</a:t>
            </a:r>
            <a:r>
              <a:rPr lang="en-US" dirty="0" smtClean="0"/>
              <a:t> </a:t>
            </a:r>
            <a:r>
              <a:rPr lang="en-US" dirty="0" err="1" smtClean="0"/>
              <a:t>kvalitet</a:t>
            </a:r>
            <a:r>
              <a:rPr lang="en-US" dirty="0" smtClean="0"/>
              <a:t> </a:t>
            </a:r>
            <a:r>
              <a:rPr lang="en-US" dirty="0" err="1" smtClean="0"/>
              <a:t>zavara</a:t>
            </a:r>
            <a:endParaRPr lang="en-US" dirty="0" smtClean="0"/>
          </a:p>
          <a:p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zavarivanje</a:t>
            </a:r>
            <a:r>
              <a:rPr lang="en-US" dirty="0" smtClean="0"/>
              <a:t> </a:t>
            </a:r>
            <a:r>
              <a:rPr lang="en-US" dirty="0" err="1" smtClean="0"/>
              <a:t>teško</a:t>
            </a:r>
            <a:r>
              <a:rPr lang="en-US" dirty="0" smtClean="0"/>
              <a:t> </a:t>
            </a:r>
            <a:r>
              <a:rPr lang="en-US" dirty="0" err="1" smtClean="0"/>
              <a:t>topljivih</a:t>
            </a:r>
            <a:r>
              <a:rPr lang="en-US" dirty="0" smtClean="0"/>
              <a:t> </a:t>
            </a:r>
            <a:r>
              <a:rPr lang="en-US" dirty="0" err="1" smtClean="0"/>
              <a:t>metala</a:t>
            </a:r>
            <a:r>
              <a:rPr lang="en-US" dirty="0" smtClean="0"/>
              <a:t> (W, </a:t>
            </a:r>
            <a:r>
              <a:rPr lang="en-US" dirty="0" err="1" smtClean="0"/>
              <a:t>Nb</a:t>
            </a:r>
            <a:r>
              <a:rPr lang="en-US" dirty="0" smtClean="0"/>
              <a:t>, V, </a:t>
            </a:r>
            <a:r>
              <a:rPr lang="en-US" dirty="0" err="1" smtClean="0"/>
              <a:t>Zr</a:t>
            </a:r>
            <a:r>
              <a:rPr lang="en-US" dirty="0" smtClean="0"/>
              <a:t>,…), a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čelici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laki</a:t>
            </a:r>
            <a:r>
              <a:rPr lang="en-US" dirty="0" smtClean="0"/>
              <a:t> </a:t>
            </a:r>
            <a:r>
              <a:rPr lang="en-US" dirty="0" err="1" smtClean="0"/>
              <a:t>metali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Potreban</a:t>
            </a:r>
            <a:r>
              <a:rPr lang="en-US" dirty="0" smtClean="0"/>
              <a:t> </a:t>
            </a:r>
            <a:r>
              <a:rPr lang="en-US" dirty="0" err="1" smtClean="0"/>
              <a:t>vakuum</a:t>
            </a:r>
            <a:r>
              <a:rPr lang="en-US" dirty="0" smtClean="0"/>
              <a:t> 10</a:t>
            </a:r>
            <a:r>
              <a:rPr lang="en-US" baseline="30000" dirty="0" smtClean="0"/>
              <a:t>-4</a:t>
            </a:r>
            <a:r>
              <a:rPr lang="en-US" dirty="0" smtClean="0"/>
              <a:t> – 10</a:t>
            </a:r>
            <a:r>
              <a:rPr lang="en-US" baseline="30000" dirty="0" smtClean="0"/>
              <a:t>-6</a:t>
            </a:r>
            <a:r>
              <a:rPr lang="en-US" dirty="0" smtClean="0"/>
              <a:t> mbar – </a:t>
            </a:r>
            <a:r>
              <a:rPr lang="en-US" dirty="0" err="1" smtClean="0"/>
              <a:t>zavarivanje</a:t>
            </a:r>
            <a:r>
              <a:rPr lang="en-US" dirty="0" smtClean="0"/>
              <a:t> u </a:t>
            </a:r>
            <a:r>
              <a:rPr lang="en-US" dirty="0" err="1" smtClean="0"/>
              <a:t>vakuumskim</a:t>
            </a:r>
            <a:r>
              <a:rPr lang="en-US" dirty="0" smtClean="0"/>
              <a:t> </a:t>
            </a:r>
            <a:r>
              <a:rPr lang="en-US" dirty="0" err="1" smtClean="0"/>
              <a:t>komorama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ograničava</a:t>
            </a:r>
            <a:r>
              <a:rPr lang="en-US" dirty="0" smtClean="0"/>
              <a:t> </a:t>
            </a:r>
            <a:r>
              <a:rPr lang="en-US" dirty="0" err="1" smtClean="0"/>
              <a:t>dimenzije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materijala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Zavarivanje</a:t>
            </a:r>
            <a:r>
              <a:rPr lang="en-US" dirty="0" smtClean="0"/>
              <a:t> </a:t>
            </a:r>
            <a:r>
              <a:rPr lang="en-US" dirty="0" err="1" smtClean="0"/>
              <a:t>laserom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733800" cy="4525963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Usmerena</a:t>
            </a:r>
            <a:r>
              <a:rPr lang="en-US" dirty="0" smtClean="0"/>
              <a:t> </a:t>
            </a:r>
            <a:r>
              <a:rPr lang="en-US" dirty="0" err="1" smtClean="0"/>
              <a:t>monohromatska</a:t>
            </a:r>
            <a:r>
              <a:rPr lang="en-US" dirty="0" smtClean="0"/>
              <a:t> </a:t>
            </a:r>
            <a:r>
              <a:rPr lang="en-US" dirty="0" err="1" smtClean="0"/>
              <a:t>svetlost</a:t>
            </a:r>
            <a:endParaRPr lang="en-US" dirty="0" smtClean="0"/>
          </a:p>
          <a:p>
            <a:r>
              <a:rPr lang="en-US" dirty="0" err="1" smtClean="0"/>
              <a:t>Može</a:t>
            </a:r>
            <a:r>
              <a:rPr lang="en-US" dirty="0" smtClean="0"/>
              <a:t> se </a:t>
            </a:r>
            <a:r>
              <a:rPr lang="en-US" dirty="0" err="1" smtClean="0"/>
              <a:t>uporediti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zavarivanjem</a:t>
            </a:r>
            <a:r>
              <a:rPr lang="en-US" dirty="0" smtClean="0"/>
              <a:t> </a:t>
            </a:r>
            <a:r>
              <a:rPr lang="en-US" dirty="0" err="1" smtClean="0"/>
              <a:t>elektronskim</a:t>
            </a:r>
            <a:r>
              <a:rPr lang="en-US" dirty="0" smtClean="0"/>
              <a:t> </a:t>
            </a:r>
            <a:r>
              <a:rPr lang="en-US" dirty="0" err="1" smtClean="0"/>
              <a:t>snopom</a:t>
            </a:r>
            <a:r>
              <a:rPr lang="en-US" dirty="0" smtClean="0"/>
              <a:t>, </a:t>
            </a:r>
            <a:r>
              <a:rPr lang="en-US" dirty="0" err="1" smtClean="0"/>
              <a:t>ali</a:t>
            </a:r>
            <a:r>
              <a:rPr lang="en-US" dirty="0" smtClean="0"/>
              <a:t> ne </a:t>
            </a:r>
            <a:r>
              <a:rPr lang="en-US" dirty="0" err="1" smtClean="0"/>
              <a:t>mora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zavaruje</a:t>
            </a:r>
            <a:r>
              <a:rPr lang="en-US" dirty="0" smtClean="0"/>
              <a:t> u </a:t>
            </a:r>
            <a:r>
              <a:rPr lang="en-US" dirty="0" err="1" smtClean="0"/>
              <a:t>vakuumu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2057400"/>
            <a:ext cx="486156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267200" y="2362200"/>
            <a:ext cx="13716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CO</a:t>
            </a:r>
            <a:r>
              <a:rPr lang="en-US" baseline="-25000" dirty="0" smtClean="0"/>
              <a:t>2 </a:t>
            </a:r>
            <a:r>
              <a:rPr lang="en-US" dirty="0" smtClean="0"/>
              <a:t>laser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19600" y="4507468"/>
            <a:ext cx="9906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ogledalo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38600" y="4114800"/>
            <a:ext cx="13716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laserski</a:t>
            </a:r>
            <a:r>
              <a:rPr lang="en-US" dirty="0" smtClean="0"/>
              <a:t> </a:t>
            </a:r>
            <a:r>
              <a:rPr lang="en-US" dirty="0" err="1" smtClean="0"/>
              <a:t>zrak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24600" y="5528846"/>
            <a:ext cx="91440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1600" dirty="0" err="1" smtClean="0"/>
              <a:t>radni</a:t>
            </a:r>
            <a:r>
              <a:rPr lang="en-US" sz="1600" dirty="0" smtClean="0"/>
              <a:t> </a:t>
            </a:r>
            <a:r>
              <a:rPr lang="en-US" sz="1600" dirty="0" err="1" smtClean="0"/>
              <a:t>sto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8001000" y="4953000"/>
            <a:ext cx="8382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valjak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924800" y="4343400"/>
            <a:ext cx="91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opruga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343400" y="4888468"/>
            <a:ext cx="9144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čelik</a:t>
            </a:r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343400" y="5528846"/>
            <a:ext cx="160020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1600" dirty="0" err="1" smtClean="0"/>
              <a:t>Leg.aluminijuma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5334000" y="5943600"/>
            <a:ext cx="236220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Kretanje</a:t>
            </a:r>
            <a:r>
              <a:rPr lang="en-US" sz="1600" dirty="0" smtClean="0"/>
              <a:t> </a:t>
            </a:r>
            <a:r>
              <a:rPr lang="en-US" sz="1600" dirty="0" err="1" smtClean="0"/>
              <a:t>radnog</a:t>
            </a:r>
            <a:r>
              <a:rPr lang="en-US" sz="1600" dirty="0" smtClean="0"/>
              <a:t> </a:t>
            </a:r>
            <a:r>
              <a:rPr lang="en-US" sz="1600" dirty="0" err="1" smtClean="0"/>
              <a:t>stola</a:t>
            </a:r>
            <a:endParaRPr lang="en-US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10000"/>
          </a:bodyPr>
          <a:lstStyle/>
          <a:p>
            <a:r>
              <a:rPr lang="en-US" u="sng" dirty="0" err="1" smtClean="0"/>
              <a:t>Specifičnosti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err="1" smtClean="0"/>
              <a:t>Koriste</a:t>
            </a:r>
            <a:r>
              <a:rPr lang="en-US" dirty="0" smtClean="0"/>
              <a:t> se CO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err="1" smtClean="0"/>
              <a:t>laseri</a:t>
            </a:r>
            <a:r>
              <a:rPr lang="en-US" dirty="0" smtClean="0"/>
              <a:t>, </a:t>
            </a:r>
            <a:r>
              <a:rPr lang="en-US" dirty="0" err="1" smtClean="0"/>
              <a:t>rubinovi</a:t>
            </a:r>
            <a:r>
              <a:rPr lang="en-US" dirty="0" smtClean="0"/>
              <a:t> </a:t>
            </a:r>
            <a:r>
              <a:rPr lang="en-US" dirty="0" err="1" smtClean="0"/>
              <a:t>laseri</a:t>
            </a:r>
            <a:r>
              <a:rPr lang="en-US" dirty="0" smtClean="0"/>
              <a:t> (Al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Cr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</a:p>
          <a:p>
            <a:pPr>
              <a:buFontTx/>
              <a:buChar char="-"/>
            </a:pPr>
            <a:r>
              <a:rPr lang="en-US" dirty="0" err="1" smtClean="0"/>
              <a:t>Debljine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0,2 do 50 mm </a:t>
            </a:r>
            <a:r>
              <a:rPr lang="en-US" dirty="0" err="1" smtClean="0"/>
              <a:t>čelika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Prečnik</a:t>
            </a:r>
            <a:r>
              <a:rPr lang="en-US" dirty="0" smtClean="0"/>
              <a:t> </a:t>
            </a:r>
            <a:r>
              <a:rPr lang="en-US" dirty="0" err="1" smtClean="0"/>
              <a:t>tačke</a:t>
            </a:r>
            <a:r>
              <a:rPr lang="en-US" dirty="0" smtClean="0"/>
              <a:t> 0,2 do 13 mm</a:t>
            </a:r>
          </a:p>
          <a:p>
            <a:pPr>
              <a:buFontTx/>
              <a:buChar char="-"/>
            </a:pPr>
            <a:r>
              <a:rPr lang="en-US" dirty="0" err="1" smtClean="0"/>
              <a:t>Širok</a:t>
            </a:r>
            <a:r>
              <a:rPr lang="en-US" dirty="0" smtClean="0"/>
              <a:t> </a:t>
            </a:r>
            <a:r>
              <a:rPr lang="en-US" dirty="0" err="1" smtClean="0"/>
              <a:t>dijapazon</a:t>
            </a:r>
            <a:r>
              <a:rPr lang="en-US" dirty="0" smtClean="0"/>
              <a:t> </a:t>
            </a:r>
            <a:r>
              <a:rPr lang="en-US" dirty="0" err="1" smtClean="0"/>
              <a:t>materijala</a:t>
            </a:r>
            <a:r>
              <a:rPr lang="en-US" dirty="0" smtClean="0"/>
              <a:t>: </a:t>
            </a:r>
            <a:r>
              <a:rPr lang="en-US" dirty="0" err="1" smtClean="0"/>
              <a:t>čelici</a:t>
            </a:r>
            <a:r>
              <a:rPr lang="en-US" dirty="0" smtClean="0"/>
              <a:t>, </a:t>
            </a:r>
            <a:r>
              <a:rPr lang="en-US" dirty="0" err="1" smtClean="0"/>
              <a:t>leg.Al</a:t>
            </a:r>
            <a:r>
              <a:rPr lang="en-US" dirty="0" smtClean="0"/>
              <a:t>, Ti, Cu,…</a:t>
            </a:r>
          </a:p>
          <a:p>
            <a:pPr>
              <a:buFontTx/>
              <a:buChar char="-"/>
            </a:pPr>
            <a:r>
              <a:rPr lang="en-US" dirty="0" err="1" smtClean="0"/>
              <a:t>Iako</a:t>
            </a:r>
            <a:r>
              <a:rPr lang="en-US" dirty="0" smtClean="0"/>
              <a:t> </a:t>
            </a:r>
            <a:r>
              <a:rPr lang="en-US" dirty="0" err="1" smtClean="0"/>
              <a:t>relativno</a:t>
            </a:r>
            <a:r>
              <a:rPr lang="en-US" dirty="0" smtClean="0"/>
              <a:t> </a:t>
            </a:r>
            <a:r>
              <a:rPr lang="en-US" dirty="0" err="1" smtClean="0"/>
              <a:t>skup</a:t>
            </a:r>
            <a:r>
              <a:rPr lang="en-US" dirty="0" smtClean="0"/>
              <a:t> </a:t>
            </a:r>
            <a:r>
              <a:rPr lang="en-US" dirty="0" err="1" smtClean="0"/>
              <a:t>proces</a:t>
            </a:r>
            <a:r>
              <a:rPr lang="en-US" dirty="0" smtClean="0"/>
              <a:t>, </a:t>
            </a:r>
            <a:r>
              <a:rPr lang="en-US" dirty="0" err="1" smtClean="0"/>
              <a:t>jeftiniji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pogodniji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velike</a:t>
            </a:r>
            <a:r>
              <a:rPr lang="en-US" dirty="0" smtClean="0"/>
              <a:t> </a:t>
            </a:r>
            <a:r>
              <a:rPr lang="en-US" dirty="0" err="1" smtClean="0"/>
              <a:t>radne</a:t>
            </a:r>
            <a:r>
              <a:rPr lang="en-US" dirty="0" smtClean="0"/>
              <a:t> </a:t>
            </a:r>
            <a:r>
              <a:rPr lang="en-US" dirty="0" err="1" smtClean="0"/>
              <a:t>predmete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zav.elektronskim</a:t>
            </a:r>
            <a:r>
              <a:rPr lang="en-US" dirty="0" smtClean="0"/>
              <a:t> </a:t>
            </a:r>
            <a:r>
              <a:rPr lang="en-US" dirty="0" err="1" smtClean="0"/>
              <a:t>snopom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Visok</a:t>
            </a:r>
            <a:r>
              <a:rPr lang="en-US" dirty="0" smtClean="0"/>
              <a:t> </a:t>
            </a:r>
            <a:r>
              <a:rPr lang="en-US" dirty="0" err="1" smtClean="0"/>
              <a:t>kvalitet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Visoka</a:t>
            </a:r>
            <a:r>
              <a:rPr lang="en-US" dirty="0" smtClean="0"/>
              <a:t> </a:t>
            </a:r>
            <a:r>
              <a:rPr lang="en-US" dirty="0" err="1" smtClean="0"/>
              <a:t>mogućnost</a:t>
            </a:r>
            <a:r>
              <a:rPr lang="en-US" dirty="0" smtClean="0"/>
              <a:t> </a:t>
            </a:r>
            <a:r>
              <a:rPr lang="en-US" dirty="0" err="1" smtClean="0"/>
              <a:t>automatizacije</a:t>
            </a:r>
            <a:r>
              <a:rPr lang="en-US" dirty="0" smtClean="0"/>
              <a:t> 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Zavarivanje</a:t>
            </a:r>
            <a:r>
              <a:rPr lang="en-US" dirty="0" smtClean="0"/>
              <a:t> </a:t>
            </a:r>
            <a:r>
              <a:rPr lang="en-US" dirty="0" err="1" smtClean="0"/>
              <a:t>eksplozijom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dirty="0" err="1" smtClean="0"/>
              <a:t>Hemijska</a:t>
            </a:r>
            <a:r>
              <a:rPr lang="en-US" dirty="0" smtClean="0"/>
              <a:t> </a:t>
            </a:r>
            <a:r>
              <a:rPr lang="en-US" dirty="0" err="1" smtClean="0"/>
              <a:t>energija</a:t>
            </a:r>
            <a:r>
              <a:rPr lang="en-US" dirty="0" smtClean="0"/>
              <a:t> </a:t>
            </a:r>
            <a:r>
              <a:rPr lang="en-US" dirty="0" err="1" smtClean="0"/>
              <a:t>detonacije</a:t>
            </a:r>
            <a:r>
              <a:rPr lang="en-US" dirty="0" smtClean="0"/>
              <a:t> </a:t>
            </a:r>
            <a:r>
              <a:rPr lang="en-US" dirty="0" err="1" smtClean="0"/>
              <a:t>eksploziva</a:t>
            </a:r>
            <a:r>
              <a:rPr lang="en-US" dirty="0" smtClean="0"/>
              <a:t> </a:t>
            </a:r>
            <a:r>
              <a:rPr lang="en-US" dirty="0" err="1" smtClean="0"/>
              <a:t>koristi</a:t>
            </a:r>
            <a:r>
              <a:rPr lang="en-US" dirty="0" smtClean="0"/>
              <a:t> se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spajanje</a:t>
            </a:r>
            <a:r>
              <a:rPr lang="en-US" dirty="0" smtClean="0"/>
              <a:t> </a:t>
            </a:r>
            <a:r>
              <a:rPr lang="en-US" dirty="0" err="1" smtClean="0"/>
              <a:t>komponenti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brzine</a:t>
            </a:r>
            <a:r>
              <a:rPr lang="en-US" dirty="0" smtClean="0"/>
              <a:t> </a:t>
            </a:r>
            <a:r>
              <a:rPr lang="en-US" smtClean="0"/>
              <a:t>detonacije</a:t>
            </a:r>
            <a:r>
              <a:rPr lang="en-US" dirty="0" smtClean="0"/>
              <a:t> </a:t>
            </a:r>
            <a:r>
              <a:rPr lang="en-US" dirty="0" err="1" smtClean="0"/>
              <a:t>zavisi</a:t>
            </a:r>
            <a:r>
              <a:rPr lang="en-US" dirty="0" smtClean="0"/>
              <a:t> </a:t>
            </a:r>
            <a:r>
              <a:rPr lang="en-US" dirty="0" err="1" smtClean="0"/>
              <a:t>oblik</a:t>
            </a:r>
            <a:r>
              <a:rPr lang="en-US" dirty="0" smtClean="0"/>
              <a:t> </a:t>
            </a:r>
            <a:r>
              <a:rPr lang="en-US" dirty="0" err="1" smtClean="0"/>
              <a:t>spoja</a:t>
            </a:r>
            <a:r>
              <a:rPr lang="en-US" dirty="0" smtClean="0"/>
              <a:t>. </a:t>
            </a:r>
            <a:r>
              <a:rPr lang="en-US" dirty="0" err="1" smtClean="0"/>
              <a:t>Što</a:t>
            </a:r>
            <a:r>
              <a:rPr lang="en-US" dirty="0" smtClean="0"/>
              <a:t> je </a:t>
            </a:r>
            <a:r>
              <a:rPr lang="en-US" dirty="0" err="1" smtClean="0"/>
              <a:t>brzina</a:t>
            </a:r>
            <a:r>
              <a:rPr lang="en-US" dirty="0" smtClean="0"/>
              <a:t> </a:t>
            </a:r>
            <a:r>
              <a:rPr lang="en-US" dirty="0" err="1" smtClean="0"/>
              <a:t>veća</a:t>
            </a:r>
            <a:r>
              <a:rPr lang="en-US" dirty="0" smtClean="0"/>
              <a:t>, “</a:t>
            </a:r>
            <a:r>
              <a:rPr lang="en-US" dirty="0" err="1" smtClean="0"/>
              <a:t>talasi</a:t>
            </a:r>
            <a:r>
              <a:rPr lang="en-US" dirty="0" smtClean="0"/>
              <a:t>”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izraženiji</a:t>
            </a:r>
            <a:r>
              <a:rPr lang="en-US" dirty="0" smtClean="0"/>
              <a:t>: </a:t>
            </a:r>
            <a:endParaRPr lang="sr-Latn-CS" dirty="0"/>
          </a:p>
        </p:txBody>
      </p:sp>
      <p:grpSp>
        <p:nvGrpSpPr>
          <p:cNvPr id="4" name="Group 11"/>
          <p:cNvGrpSpPr/>
          <p:nvPr/>
        </p:nvGrpSpPr>
        <p:grpSpPr>
          <a:xfrm>
            <a:off x="76200" y="3544669"/>
            <a:ext cx="5715000" cy="3237131"/>
            <a:chOff x="2057400" y="3429000"/>
            <a:chExt cx="5715000" cy="3237131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/>
            <a:srcRect l="27429"/>
            <a:stretch>
              <a:fillRect/>
            </a:stretch>
          </p:blipFill>
          <p:spPr bwMode="auto">
            <a:xfrm>
              <a:off x="3352800" y="3657600"/>
              <a:ext cx="3958936" cy="300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TextBox 4"/>
            <p:cNvSpPr txBox="1"/>
            <p:nvPr/>
          </p:nvSpPr>
          <p:spPr>
            <a:xfrm>
              <a:off x="3352800" y="3429000"/>
              <a:ext cx="182880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sr-Latn-CS" b="1" dirty="0" smtClean="0"/>
                <a:t>detonator</a:t>
              </a:r>
              <a:endParaRPr lang="sr-Latn-CS" b="1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810000" y="3733800"/>
              <a:ext cx="228600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sr-Latn-CS" b="1" dirty="0"/>
                <a:t>e</a:t>
              </a:r>
              <a:r>
                <a:rPr lang="sr-Latn-CS" b="1" dirty="0" smtClean="0"/>
                <a:t>ksploziv                  </a:t>
              </a:r>
              <a:endParaRPr lang="sr-Latn-CS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43600" y="4343400"/>
              <a:ext cx="182880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sr-Latn-CS" b="1" dirty="0" smtClean="0"/>
                <a:t>razmak</a:t>
              </a:r>
              <a:endParaRPr lang="sr-Latn-CS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057400" y="4191000"/>
              <a:ext cx="144780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sr-Latn-CS" b="1" dirty="0" smtClean="0"/>
                <a:t>komponente</a:t>
              </a:r>
              <a:endParaRPr lang="sr-Latn-CS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029200" y="4800600"/>
              <a:ext cx="1828800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r-Latn-CS" b="1" dirty="0" smtClean="0"/>
                <a:t>eksplozija</a:t>
              </a:r>
              <a:endParaRPr lang="sr-Latn-CS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29200" y="6019800"/>
              <a:ext cx="182880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sr-Latn-CS" b="1" dirty="0"/>
                <a:t>m</a:t>
              </a:r>
              <a:r>
                <a:rPr lang="sr-Latn-CS" b="1" dirty="0" smtClean="0"/>
                <a:t>laz tečnog metala</a:t>
              </a:r>
              <a:endParaRPr lang="sr-Latn-CS" b="1" dirty="0"/>
            </a:p>
          </p:txBody>
        </p:sp>
      </p:grpSp>
      <p:pic>
        <p:nvPicPr>
          <p:cNvPr id="26626" name="Picture 2" descr="Explosive Welding Waveform"/>
          <p:cNvPicPr>
            <a:picLocks noChangeAspect="1" noChangeArrowheads="1"/>
          </p:cNvPicPr>
          <p:nvPr/>
        </p:nvPicPr>
        <p:blipFill>
          <a:blip r:embed="rId3">
            <a:lum bright="-30000" contrast="20000"/>
          </a:blip>
          <a:srcRect/>
          <a:stretch>
            <a:fillRect/>
          </a:stretch>
        </p:blipFill>
        <p:spPr bwMode="auto">
          <a:xfrm>
            <a:off x="4796509" y="4114800"/>
            <a:ext cx="4347491" cy="2590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20000"/>
          </a:bodyPr>
          <a:lstStyle/>
          <a:p>
            <a:r>
              <a:rPr lang="en-US" u="sng" dirty="0" err="1" smtClean="0"/>
              <a:t>Specifičnosti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-  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većim</a:t>
            </a:r>
            <a:r>
              <a:rPr lang="en-US" dirty="0" smtClean="0"/>
              <a:t> </a:t>
            </a:r>
            <a:r>
              <a:rPr lang="en-US" dirty="0" err="1" smtClean="0"/>
              <a:t>brzinama</a:t>
            </a:r>
            <a:r>
              <a:rPr lang="en-US" dirty="0" smtClean="0"/>
              <a:t> </a:t>
            </a:r>
            <a:r>
              <a:rPr lang="en-US" dirty="0" err="1" smtClean="0"/>
              <a:t>detonacije</a:t>
            </a:r>
            <a:r>
              <a:rPr lang="en-US" dirty="0" smtClean="0"/>
              <a:t>, </a:t>
            </a:r>
            <a:r>
              <a:rPr lang="en-US" dirty="0" err="1" smtClean="0"/>
              <a:t>moguće</a:t>
            </a:r>
            <a:r>
              <a:rPr lang="en-US" dirty="0" smtClean="0"/>
              <a:t> je </a:t>
            </a:r>
            <a:r>
              <a:rPr lang="en-US" dirty="0" err="1" smtClean="0"/>
              <a:t>lokalno</a:t>
            </a:r>
            <a:r>
              <a:rPr lang="en-US" dirty="0" smtClean="0"/>
              <a:t> </a:t>
            </a:r>
            <a:r>
              <a:rPr lang="en-US" dirty="0" err="1" smtClean="0"/>
              <a:t>topljenje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vrhovima</a:t>
            </a:r>
            <a:r>
              <a:rPr lang="en-US" dirty="0" smtClean="0"/>
              <a:t> “</a:t>
            </a:r>
            <a:r>
              <a:rPr lang="en-US" dirty="0" err="1" smtClean="0"/>
              <a:t>talasa</a:t>
            </a:r>
            <a:r>
              <a:rPr lang="en-US" dirty="0" smtClean="0"/>
              <a:t>”.</a:t>
            </a:r>
          </a:p>
          <a:p>
            <a:pPr>
              <a:buFontTx/>
              <a:buChar char="-"/>
            </a:pPr>
            <a:r>
              <a:rPr lang="en-US" dirty="0" err="1" smtClean="0"/>
              <a:t>Idealan</a:t>
            </a:r>
            <a:r>
              <a:rPr lang="en-US" dirty="0" smtClean="0"/>
              <a:t> </a:t>
            </a:r>
            <a:r>
              <a:rPr lang="en-US" dirty="0" err="1" smtClean="0"/>
              <a:t>postupak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spajanje</a:t>
            </a:r>
            <a:r>
              <a:rPr lang="en-US" dirty="0" smtClean="0"/>
              <a:t> </a:t>
            </a:r>
            <a:r>
              <a:rPr lang="en-US" dirty="0" err="1" smtClean="0"/>
              <a:t>raznorodnih</a:t>
            </a:r>
            <a:r>
              <a:rPr lang="en-US" dirty="0" smtClean="0"/>
              <a:t> </a:t>
            </a:r>
            <a:r>
              <a:rPr lang="en-US" dirty="0" err="1" smtClean="0"/>
              <a:t>materijala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komponente</a:t>
            </a:r>
            <a:r>
              <a:rPr lang="en-US" dirty="0" smtClean="0"/>
              <a:t> </a:t>
            </a:r>
            <a:r>
              <a:rPr lang="en-US" dirty="0" err="1" smtClean="0"/>
              <a:t>metalurški</a:t>
            </a:r>
            <a:r>
              <a:rPr lang="en-US" dirty="0" smtClean="0"/>
              <a:t> </a:t>
            </a:r>
            <a:r>
              <a:rPr lang="en-US" dirty="0" err="1" smtClean="0"/>
              <a:t>ekstremno</a:t>
            </a:r>
            <a:r>
              <a:rPr lang="en-US" dirty="0" smtClean="0"/>
              <a:t> </a:t>
            </a:r>
            <a:r>
              <a:rPr lang="en-US" dirty="0" err="1" smtClean="0"/>
              <a:t>nekompatibilne</a:t>
            </a:r>
            <a:r>
              <a:rPr lang="en-US" dirty="0" smtClean="0"/>
              <a:t>, </a:t>
            </a:r>
            <a:r>
              <a:rPr lang="en-US" dirty="0" err="1" smtClean="0"/>
              <a:t>koristi</a:t>
            </a:r>
            <a:r>
              <a:rPr lang="en-US" dirty="0" smtClean="0"/>
              <a:t> se </a:t>
            </a:r>
            <a:r>
              <a:rPr lang="en-US" dirty="0" err="1" smtClean="0"/>
              <a:t>međusloj</a:t>
            </a:r>
            <a:r>
              <a:rPr lang="en-US" dirty="0" smtClean="0"/>
              <a:t>: </a:t>
            </a:r>
            <a:r>
              <a:rPr lang="en-US" dirty="0" err="1" smtClean="0"/>
              <a:t>čelik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legura</a:t>
            </a:r>
            <a:r>
              <a:rPr lang="en-US" dirty="0" smtClean="0"/>
              <a:t> Al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međuslojem</a:t>
            </a:r>
            <a:r>
              <a:rPr lang="en-US" dirty="0" smtClean="0"/>
              <a:t> Cu.</a:t>
            </a:r>
          </a:p>
          <a:p>
            <a:pPr>
              <a:buFontTx/>
              <a:buChar char="-"/>
            </a:pPr>
            <a:r>
              <a:rPr lang="en-US" dirty="0" err="1" smtClean="0"/>
              <a:t>Obično</a:t>
            </a:r>
            <a:r>
              <a:rPr lang="en-US" dirty="0" smtClean="0"/>
              <a:t> se </a:t>
            </a:r>
            <a:r>
              <a:rPr lang="en-US" dirty="0" err="1" smtClean="0"/>
              <a:t>koristi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oblaganje</a:t>
            </a:r>
            <a:r>
              <a:rPr lang="en-US" dirty="0" smtClean="0"/>
              <a:t> </a:t>
            </a:r>
            <a:r>
              <a:rPr lang="en-US" dirty="0" err="1" smtClean="0"/>
              <a:t>čelika</a:t>
            </a:r>
            <a:r>
              <a:rPr lang="en-US" dirty="0" smtClean="0"/>
              <a:t> </a:t>
            </a:r>
            <a:r>
              <a:rPr lang="en-US" dirty="0" err="1" smtClean="0"/>
              <a:t>koroziono-otpornim</a:t>
            </a:r>
            <a:r>
              <a:rPr lang="en-US" dirty="0" smtClean="0"/>
              <a:t> </a:t>
            </a:r>
            <a:r>
              <a:rPr lang="en-US" dirty="0" err="1" smtClean="0"/>
              <a:t>materijalom</a:t>
            </a:r>
            <a:r>
              <a:rPr lang="en-US" dirty="0" smtClean="0"/>
              <a:t> (</a:t>
            </a:r>
            <a:r>
              <a:rPr lang="en-US" dirty="0" err="1" smtClean="0"/>
              <a:t>nerđajući</a:t>
            </a:r>
            <a:r>
              <a:rPr lang="en-US" dirty="0" smtClean="0"/>
              <a:t> </a:t>
            </a:r>
            <a:r>
              <a:rPr lang="en-US" dirty="0" err="1" smtClean="0"/>
              <a:t>čelik</a:t>
            </a:r>
            <a:r>
              <a:rPr lang="en-US" dirty="0" smtClean="0"/>
              <a:t>, </a:t>
            </a:r>
            <a:r>
              <a:rPr lang="en-US" dirty="0" err="1" smtClean="0"/>
              <a:t>leg.Ti</a:t>
            </a:r>
            <a:r>
              <a:rPr lang="en-US" dirty="0" smtClean="0"/>
              <a:t>, Ni…).</a:t>
            </a:r>
          </a:p>
          <a:p>
            <a:pPr>
              <a:buFontTx/>
              <a:buChar char="-"/>
            </a:pPr>
            <a:r>
              <a:rPr lang="en-US" dirty="0" smtClean="0"/>
              <a:t>Problem – </a:t>
            </a:r>
            <a:r>
              <a:rPr lang="en-US" dirty="0" err="1" smtClean="0"/>
              <a:t>posebni</a:t>
            </a:r>
            <a:r>
              <a:rPr lang="en-US" dirty="0" smtClean="0"/>
              <a:t> </a:t>
            </a:r>
            <a:r>
              <a:rPr lang="en-US" dirty="0" err="1" smtClean="0"/>
              <a:t>uslovi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ljudstvo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izvođenje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jednostavne</a:t>
            </a:r>
            <a:r>
              <a:rPr lang="en-US" dirty="0" smtClean="0"/>
              <a:t> </a:t>
            </a:r>
            <a:r>
              <a:rPr lang="en-US" dirty="0" err="1" smtClean="0"/>
              <a:t>geometrije</a:t>
            </a:r>
            <a:r>
              <a:rPr lang="en-US" dirty="0" smtClean="0"/>
              <a:t>: </a:t>
            </a:r>
            <a:r>
              <a:rPr lang="en-US" dirty="0" err="1" smtClean="0"/>
              <a:t>ploče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cevi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Zavarivanje</a:t>
            </a:r>
            <a:r>
              <a:rPr lang="en-US" dirty="0" smtClean="0"/>
              <a:t> </a:t>
            </a:r>
            <a:r>
              <a:rPr lang="en-US" dirty="0" err="1" smtClean="0"/>
              <a:t>difuzijom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1"/>
            <a:ext cx="8686800" cy="2057399"/>
          </a:xfrm>
        </p:spPr>
        <p:txBody>
          <a:bodyPr/>
          <a:lstStyle/>
          <a:p>
            <a:r>
              <a:rPr lang="en-US" dirty="0" err="1" smtClean="0"/>
              <a:t>Zavarivanje</a:t>
            </a:r>
            <a:r>
              <a:rPr lang="en-US" dirty="0" smtClean="0"/>
              <a:t> </a:t>
            </a:r>
            <a:r>
              <a:rPr lang="en-US" dirty="0" err="1" smtClean="0"/>
              <a:t>difuzijom</a:t>
            </a:r>
            <a:r>
              <a:rPr lang="en-US" dirty="0" smtClean="0"/>
              <a:t> </a:t>
            </a:r>
            <a:r>
              <a:rPr lang="en-US" dirty="0" err="1" smtClean="0"/>
              <a:t>vrši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presama</a:t>
            </a:r>
            <a:r>
              <a:rPr lang="en-US" dirty="0" smtClean="0"/>
              <a:t>, </a:t>
            </a:r>
            <a:r>
              <a:rPr lang="en-US" dirty="0" err="1" smtClean="0"/>
              <a:t>opremljenim</a:t>
            </a:r>
            <a:r>
              <a:rPr lang="en-US" dirty="0" smtClean="0"/>
              <a:t> </a:t>
            </a:r>
            <a:r>
              <a:rPr lang="en-US" dirty="0" err="1" smtClean="0"/>
              <a:t>posebnim</a:t>
            </a:r>
            <a:r>
              <a:rPr lang="en-US" dirty="0" smtClean="0"/>
              <a:t> </a:t>
            </a:r>
            <a:r>
              <a:rPr lang="en-US" dirty="0" err="1" smtClean="0"/>
              <a:t>alatima</a:t>
            </a:r>
            <a:r>
              <a:rPr lang="en-US" dirty="0" smtClean="0"/>
              <a:t>, </a:t>
            </a:r>
            <a:r>
              <a:rPr lang="en-US" dirty="0" err="1" smtClean="0"/>
              <a:t>gde</a:t>
            </a:r>
            <a:r>
              <a:rPr lang="en-US" dirty="0" smtClean="0"/>
              <a:t> se </a:t>
            </a:r>
            <a:r>
              <a:rPr lang="en-US" dirty="0" err="1" smtClean="0"/>
              <a:t>elementi</a:t>
            </a:r>
            <a:r>
              <a:rPr lang="en-US" dirty="0" smtClean="0"/>
              <a:t> </a:t>
            </a:r>
            <a:r>
              <a:rPr lang="en-US" dirty="0" err="1" smtClean="0"/>
              <a:t>zavaruju</a:t>
            </a:r>
            <a:r>
              <a:rPr lang="en-US" dirty="0" smtClean="0"/>
              <a:t>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umereno</a:t>
            </a:r>
            <a:r>
              <a:rPr lang="en-US" dirty="0" smtClean="0"/>
              <a:t> </a:t>
            </a:r>
            <a:r>
              <a:rPr lang="en-US" dirty="0" err="1" smtClean="0"/>
              <a:t>zagrevanje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0,5-0,7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toplj</a:t>
            </a:r>
            <a:r>
              <a:rPr lang="en-US" baseline="-25000" dirty="0" smtClean="0"/>
              <a:t>.</a:t>
            </a:r>
            <a:endParaRPr lang="en-US" dirty="0" smtClean="0"/>
          </a:p>
        </p:txBody>
      </p:sp>
      <p:grpSp>
        <p:nvGrpSpPr>
          <p:cNvPr id="4" name="Group 11"/>
          <p:cNvGrpSpPr/>
          <p:nvPr/>
        </p:nvGrpSpPr>
        <p:grpSpPr>
          <a:xfrm>
            <a:off x="1905000" y="3581400"/>
            <a:ext cx="5105400" cy="3048000"/>
            <a:chOff x="4495800" y="3962400"/>
            <a:chExt cx="4648200" cy="2438400"/>
          </a:xfrm>
        </p:grpSpPr>
        <p:grpSp>
          <p:nvGrpSpPr>
            <p:cNvPr id="5" name="Group 10"/>
            <p:cNvGrpSpPr/>
            <p:nvPr/>
          </p:nvGrpSpPr>
          <p:grpSpPr>
            <a:xfrm>
              <a:off x="5486400" y="3962400"/>
              <a:ext cx="3657600" cy="2438400"/>
              <a:chOff x="5486400" y="3962400"/>
              <a:chExt cx="3657600" cy="2438400"/>
            </a:xfrm>
          </p:grpSpPr>
          <p:pic>
            <p:nvPicPr>
              <p:cNvPr id="2050" name="Picture 2" descr="http://www.finetechusa.com/uploads/pics/principle_tc.jpg"/>
              <p:cNvPicPr>
                <a:picLocks noChangeAspect="1" noChangeArrowheads="1"/>
              </p:cNvPicPr>
              <p:nvPr/>
            </p:nvPicPr>
            <p:blipFill>
              <a:blip r:embed="rId2"/>
              <a:srcRect l="22581" t="29071" r="16129" b="19344"/>
              <a:stretch>
                <a:fillRect/>
              </a:stretch>
            </p:blipFill>
            <p:spPr bwMode="auto">
              <a:xfrm>
                <a:off x="5486400" y="4343400"/>
                <a:ext cx="2895600" cy="1828800"/>
              </a:xfrm>
              <a:prstGeom prst="rect">
                <a:avLst/>
              </a:prstGeom>
              <a:noFill/>
            </p:spPr>
          </p:pic>
          <p:sp>
            <p:nvSpPr>
              <p:cNvPr id="7" name="TextBox 6"/>
              <p:cNvSpPr txBox="1"/>
              <p:nvPr/>
            </p:nvSpPr>
            <p:spPr>
              <a:xfrm>
                <a:off x="7010400" y="3962400"/>
                <a:ext cx="1600200" cy="64633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Dejstvo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sile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toplote</a:t>
                </a:r>
                <a:endParaRPr lang="en-US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7010400" y="5754469"/>
                <a:ext cx="1905000" cy="64633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Dejstvo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sile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toplote</a:t>
                </a:r>
                <a:endParaRPr lang="en-US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543800" y="4648200"/>
                <a:ext cx="1600200" cy="3693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Elementi</a:t>
                </a:r>
                <a:r>
                  <a:rPr lang="en-US" dirty="0" smtClean="0"/>
                  <a:t> </a:t>
                </a:r>
                <a:endParaRPr lang="en-US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6172200" y="5178623"/>
                <a:ext cx="1752600" cy="307777"/>
              </a:xfrm>
              <a:prstGeom prst="rect">
                <a:avLst/>
              </a:prstGeom>
              <a:solidFill>
                <a:srgbClr val="990000"/>
              </a:solidFill>
              <a:ln>
                <a:solidFill>
                  <a:srgbClr val="99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err="1" smtClean="0">
                    <a:solidFill>
                      <a:schemeClr val="bg1"/>
                    </a:solidFill>
                  </a:rPr>
                  <a:t>Zagrejana</a:t>
                </a:r>
                <a:r>
                  <a:rPr lang="en-US" sz="1400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1400" dirty="0" err="1" smtClean="0">
                    <a:solidFill>
                      <a:schemeClr val="bg1"/>
                    </a:solidFill>
                  </a:rPr>
                  <a:t>ploča</a:t>
                </a:r>
                <a:endParaRPr lang="en-US" sz="14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6" name="Rectangle 5"/>
            <p:cNvSpPr/>
            <p:nvPr/>
          </p:nvSpPr>
          <p:spPr>
            <a:xfrm>
              <a:off x="4495800" y="4724400"/>
              <a:ext cx="1600200" cy="381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u="sng" dirty="0" err="1" smtClean="0"/>
              <a:t>Specifičnosti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err="1" smtClean="0"/>
              <a:t>Namenski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svaki</a:t>
            </a:r>
            <a:r>
              <a:rPr lang="en-US" dirty="0" smtClean="0"/>
              <a:t> </a:t>
            </a:r>
            <a:r>
              <a:rPr lang="en-US" dirty="0" err="1" smtClean="0"/>
              <a:t>proizvod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U </a:t>
            </a:r>
            <a:r>
              <a:rPr lang="en-US" dirty="0" err="1" smtClean="0"/>
              <a:t>vakuumu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Visoki</a:t>
            </a:r>
            <a:r>
              <a:rPr lang="en-US" dirty="0" smtClean="0"/>
              <a:t> </a:t>
            </a:r>
            <a:r>
              <a:rPr lang="en-US" dirty="0" err="1" smtClean="0"/>
              <a:t>pritisci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Potreban</a:t>
            </a:r>
            <a:r>
              <a:rPr lang="en-US" dirty="0" smtClean="0"/>
              <a:t> </a:t>
            </a:r>
            <a:r>
              <a:rPr lang="en-US" dirty="0" err="1" smtClean="0"/>
              <a:t>visok</a:t>
            </a:r>
            <a:r>
              <a:rPr lang="en-US" dirty="0" smtClean="0"/>
              <a:t> </a:t>
            </a:r>
            <a:r>
              <a:rPr lang="en-US" dirty="0" err="1" smtClean="0"/>
              <a:t>kvalitet</a:t>
            </a:r>
            <a:r>
              <a:rPr lang="en-US" dirty="0" smtClean="0"/>
              <a:t> </a:t>
            </a:r>
            <a:r>
              <a:rPr lang="en-US" dirty="0" err="1" smtClean="0"/>
              <a:t>obrade</a:t>
            </a:r>
            <a:r>
              <a:rPr lang="en-US" dirty="0" smtClean="0"/>
              <a:t> </a:t>
            </a:r>
            <a:r>
              <a:rPr lang="en-US" dirty="0" err="1" smtClean="0"/>
              <a:t>površina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Primena</a:t>
            </a:r>
            <a:r>
              <a:rPr lang="en-US" dirty="0" smtClean="0"/>
              <a:t> u </a:t>
            </a:r>
            <a:r>
              <a:rPr lang="en-US" dirty="0" err="1" smtClean="0"/>
              <a:t>avio-industriji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elektronici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Koristi</a:t>
            </a:r>
            <a:r>
              <a:rPr lang="en-US" dirty="0" smtClean="0"/>
              <a:t> se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zavarivanje</a:t>
            </a:r>
            <a:r>
              <a:rPr lang="en-US" dirty="0" smtClean="0"/>
              <a:t> </a:t>
            </a:r>
            <a:r>
              <a:rPr lang="en-US" dirty="0" err="1" smtClean="0"/>
              <a:t>svih</a:t>
            </a:r>
            <a:r>
              <a:rPr lang="en-US" dirty="0" smtClean="0"/>
              <a:t> </a:t>
            </a:r>
            <a:r>
              <a:rPr lang="en-US" dirty="0" err="1" smtClean="0"/>
              <a:t>materijala</a:t>
            </a:r>
            <a:r>
              <a:rPr lang="en-US" dirty="0" smtClean="0"/>
              <a:t>,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 err="1" smtClean="0"/>
              <a:t>isplativo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limove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skupih</a:t>
            </a:r>
            <a:r>
              <a:rPr lang="en-US" dirty="0" smtClean="0"/>
              <a:t> </a:t>
            </a:r>
            <a:r>
              <a:rPr lang="en-US" dirty="0" err="1" smtClean="0"/>
              <a:t>materijala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legure</a:t>
            </a:r>
            <a:r>
              <a:rPr lang="en-US" dirty="0" smtClean="0"/>
              <a:t> Ti, Be, </a:t>
            </a:r>
            <a:r>
              <a:rPr lang="en-US" dirty="0" err="1" smtClean="0"/>
              <a:t>Zr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zavarivanje</a:t>
            </a:r>
            <a:r>
              <a:rPr lang="en-US" dirty="0" smtClean="0"/>
              <a:t> </a:t>
            </a:r>
            <a:r>
              <a:rPr lang="en-US" dirty="0" err="1" smtClean="0"/>
              <a:t>raznorodnih</a:t>
            </a:r>
            <a:r>
              <a:rPr lang="en-US" dirty="0" smtClean="0"/>
              <a:t> </a:t>
            </a:r>
            <a:r>
              <a:rPr lang="en-US" dirty="0" err="1" smtClean="0"/>
              <a:t>materijala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Hladno</a:t>
            </a:r>
            <a:r>
              <a:rPr lang="en-US" dirty="0" smtClean="0"/>
              <a:t> </a:t>
            </a:r>
            <a:r>
              <a:rPr lang="en-US" dirty="0" err="1" smtClean="0"/>
              <a:t>zavarivanje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Hladno</a:t>
            </a:r>
            <a:r>
              <a:rPr lang="en-US" dirty="0" smtClean="0"/>
              <a:t> </a:t>
            </a:r>
            <a:r>
              <a:rPr lang="en-US" dirty="0" err="1" smtClean="0"/>
              <a:t>zavarivanje</a:t>
            </a:r>
            <a:r>
              <a:rPr lang="en-US" dirty="0" smtClean="0"/>
              <a:t> se </a:t>
            </a:r>
            <a:r>
              <a:rPr lang="en-US" dirty="0" err="1" smtClean="0"/>
              <a:t>odvija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sobnoj</a:t>
            </a:r>
            <a:r>
              <a:rPr lang="en-US" dirty="0" smtClean="0"/>
              <a:t> </a:t>
            </a:r>
            <a:r>
              <a:rPr lang="en-US" dirty="0" err="1" smtClean="0"/>
              <a:t>temperaturi</a:t>
            </a:r>
            <a:r>
              <a:rPr lang="en-US" dirty="0" smtClean="0"/>
              <a:t>,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vrlo</a:t>
            </a:r>
            <a:r>
              <a:rPr lang="en-US" dirty="0" smtClean="0"/>
              <a:t> </a:t>
            </a:r>
            <a:r>
              <a:rPr lang="en-US" dirty="0" err="1" smtClean="0"/>
              <a:t>visok</a:t>
            </a:r>
            <a:r>
              <a:rPr lang="en-US" dirty="0" smtClean="0"/>
              <a:t> </a:t>
            </a:r>
            <a:r>
              <a:rPr lang="en-US" dirty="0" err="1" smtClean="0"/>
              <a:t>pritisak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visok</a:t>
            </a:r>
            <a:r>
              <a:rPr lang="en-US" dirty="0" smtClean="0"/>
              <a:t> </a:t>
            </a:r>
            <a:r>
              <a:rPr lang="en-US" dirty="0" err="1" smtClean="0"/>
              <a:t>kvalitet</a:t>
            </a:r>
            <a:r>
              <a:rPr lang="en-US" dirty="0" smtClean="0"/>
              <a:t> </a:t>
            </a:r>
            <a:r>
              <a:rPr lang="en-US" dirty="0" err="1" smtClean="0"/>
              <a:t>kontaktnih</a:t>
            </a:r>
            <a:r>
              <a:rPr lang="en-US" dirty="0" smtClean="0"/>
              <a:t> </a:t>
            </a:r>
            <a:r>
              <a:rPr lang="en-US" dirty="0" err="1" smtClean="0"/>
              <a:t>površina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Upotrebljivo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deformabilne</a:t>
            </a:r>
            <a:r>
              <a:rPr lang="en-US" dirty="0" smtClean="0"/>
              <a:t> </a:t>
            </a:r>
            <a:r>
              <a:rPr lang="en-US" dirty="0" err="1" smtClean="0"/>
              <a:t>materijale</a:t>
            </a:r>
            <a:r>
              <a:rPr lang="en-US" dirty="0" smtClean="0"/>
              <a:t>: Al, Cu, </a:t>
            </a:r>
            <a:r>
              <a:rPr lang="en-US" dirty="0" err="1" smtClean="0"/>
              <a:t>mesing</a:t>
            </a:r>
            <a:endParaRPr lang="en-US" dirty="0" smtClean="0"/>
          </a:p>
          <a:p>
            <a:r>
              <a:rPr lang="en-US" dirty="0" err="1" smtClean="0"/>
              <a:t>Zavarivanje</a:t>
            </a:r>
            <a:r>
              <a:rPr lang="en-US" dirty="0" smtClean="0"/>
              <a:t> </a:t>
            </a:r>
            <a:r>
              <a:rPr lang="en-US" dirty="0" err="1" smtClean="0"/>
              <a:t>bez</a:t>
            </a:r>
            <a:r>
              <a:rPr lang="en-US" dirty="0" smtClean="0"/>
              <a:t> ZUT-a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dodatnog</a:t>
            </a:r>
            <a:r>
              <a:rPr lang="en-US" dirty="0" smtClean="0"/>
              <a:t> </a:t>
            </a:r>
            <a:r>
              <a:rPr lang="en-US" dirty="0" err="1" smtClean="0"/>
              <a:t>materijala</a:t>
            </a:r>
            <a:endParaRPr lang="en-US" dirty="0"/>
          </a:p>
        </p:txBody>
      </p:sp>
      <p:pic>
        <p:nvPicPr>
          <p:cNvPr id="4098" name="Picture 2" descr="File:HidegHegeszt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4953000"/>
            <a:ext cx="5715000" cy="167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Specijalni</a:t>
            </a:r>
            <a:r>
              <a:rPr lang="en-US" dirty="0" smtClean="0"/>
              <a:t> </a:t>
            </a:r>
            <a:r>
              <a:rPr lang="en-US" dirty="0" err="1" smtClean="0"/>
              <a:t>postupci</a:t>
            </a:r>
            <a:r>
              <a:rPr lang="en-US" dirty="0" smtClean="0"/>
              <a:t> </a:t>
            </a:r>
            <a:r>
              <a:rPr lang="en-US" dirty="0" err="1" smtClean="0"/>
              <a:t>zavarivanja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Kovačko</a:t>
            </a:r>
            <a:endParaRPr lang="en-US" dirty="0" smtClean="0"/>
          </a:p>
          <a:p>
            <a:r>
              <a:rPr lang="en-US" dirty="0" smtClean="0"/>
              <a:t>Pod </a:t>
            </a:r>
            <a:r>
              <a:rPr lang="en-US" dirty="0" err="1" smtClean="0"/>
              <a:t>troskom</a:t>
            </a:r>
            <a:endParaRPr lang="en-US" dirty="0" smtClean="0"/>
          </a:p>
          <a:p>
            <a:r>
              <a:rPr lang="en-US" dirty="0" err="1" smtClean="0"/>
              <a:t>Aluminotermijsko</a:t>
            </a:r>
            <a:endParaRPr lang="en-US" dirty="0" smtClean="0"/>
          </a:p>
          <a:p>
            <a:r>
              <a:rPr lang="en-US" dirty="0" err="1" smtClean="0"/>
              <a:t>Livačko</a:t>
            </a:r>
            <a:endParaRPr lang="en-US" dirty="0" smtClean="0"/>
          </a:p>
          <a:p>
            <a:r>
              <a:rPr lang="en-US" dirty="0" err="1" smtClean="0"/>
              <a:t>Električnom</a:t>
            </a:r>
            <a:r>
              <a:rPr lang="en-US" dirty="0" smtClean="0"/>
              <a:t> </a:t>
            </a:r>
            <a:r>
              <a:rPr lang="en-US" dirty="0" err="1" smtClean="0"/>
              <a:t>indukcijom</a:t>
            </a:r>
            <a:endParaRPr lang="en-US" dirty="0" smtClean="0"/>
          </a:p>
          <a:p>
            <a:r>
              <a:rPr lang="en-US" dirty="0" err="1" smtClean="0"/>
              <a:t>Ultrazvukom</a:t>
            </a:r>
            <a:endParaRPr lang="en-US" dirty="0" smtClean="0"/>
          </a:p>
          <a:p>
            <a:r>
              <a:rPr lang="en-US" dirty="0" err="1" smtClean="0"/>
              <a:t>Elektronskim</a:t>
            </a:r>
            <a:r>
              <a:rPr lang="en-US" dirty="0" smtClean="0"/>
              <a:t> </a:t>
            </a:r>
            <a:r>
              <a:rPr lang="en-US" dirty="0" err="1" smtClean="0"/>
              <a:t>snopom</a:t>
            </a:r>
            <a:endParaRPr lang="sr-Latn-CS" dirty="0" smtClean="0"/>
          </a:p>
          <a:p>
            <a:r>
              <a:rPr lang="sr-Latn-CS" dirty="0" smtClean="0"/>
              <a:t>Laserom</a:t>
            </a:r>
          </a:p>
          <a:p>
            <a:r>
              <a:rPr lang="sr-Latn-CS" dirty="0" smtClean="0"/>
              <a:t>Eksplozijom</a:t>
            </a:r>
          </a:p>
          <a:p>
            <a:r>
              <a:rPr lang="sr-Latn-CS" dirty="0" smtClean="0"/>
              <a:t>Difuzijom</a:t>
            </a:r>
          </a:p>
          <a:p>
            <a:r>
              <a:rPr lang="sr-Latn-CS" dirty="0" smtClean="0"/>
              <a:t>Hladno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71800"/>
            <a:ext cx="8229600" cy="1143000"/>
          </a:xfrm>
        </p:spPr>
        <p:txBody>
          <a:bodyPr/>
          <a:lstStyle/>
          <a:p>
            <a:r>
              <a:rPr lang="en-US" dirty="0" err="1" smtClean="0"/>
              <a:t>Hvala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pažnji</a:t>
            </a:r>
            <a:r>
              <a:rPr lang="en-US" dirty="0" smtClean="0"/>
              <a:t>!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Kovačko</a:t>
            </a:r>
            <a:r>
              <a:rPr lang="en-US" dirty="0" smtClean="0"/>
              <a:t> </a:t>
            </a:r>
            <a:r>
              <a:rPr lang="en-US" dirty="0" err="1" smtClean="0"/>
              <a:t>zavarivanje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Najstariji</a:t>
            </a:r>
            <a:r>
              <a:rPr lang="en-US" dirty="0" smtClean="0"/>
              <a:t> </a:t>
            </a:r>
            <a:r>
              <a:rPr lang="en-US" dirty="0" err="1" smtClean="0"/>
              <a:t>postupak</a:t>
            </a:r>
            <a:r>
              <a:rPr lang="en-US" dirty="0" smtClean="0"/>
              <a:t> </a:t>
            </a:r>
            <a:r>
              <a:rPr lang="en-US" dirty="0" err="1" smtClean="0"/>
              <a:t>zavarivanja</a:t>
            </a:r>
            <a:r>
              <a:rPr lang="en-US" dirty="0" smtClean="0"/>
              <a:t> </a:t>
            </a:r>
            <a:r>
              <a:rPr lang="en-US" dirty="0" err="1" smtClean="0"/>
              <a:t>pritiskom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zavarivanja</a:t>
            </a:r>
            <a:r>
              <a:rPr lang="en-US" dirty="0" smtClean="0"/>
              <a:t> </a:t>
            </a:r>
            <a:r>
              <a:rPr lang="en-US" dirty="0" err="1" smtClean="0"/>
              <a:t>uopšte</a:t>
            </a:r>
            <a:endParaRPr lang="en-US" dirty="0" smtClean="0"/>
          </a:p>
          <a:p>
            <a:r>
              <a:rPr lang="en-US" dirty="0" err="1" smtClean="0"/>
              <a:t>Zagrevanje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1100-1300</a:t>
            </a:r>
            <a:r>
              <a:rPr lang="en-US" baseline="30000" dirty="0" smtClean="0"/>
              <a:t>o</a:t>
            </a:r>
            <a:r>
              <a:rPr lang="en-US" dirty="0" smtClean="0"/>
              <a:t>C (u </a:t>
            </a:r>
            <a:r>
              <a:rPr lang="en-US" dirty="0" err="1" smtClean="0"/>
              <a:t>peći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gorionikom</a:t>
            </a:r>
            <a:r>
              <a:rPr lang="en-US" dirty="0" smtClean="0"/>
              <a:t>) a </a:t>
            </a:r>
            <a:r>
              <a:rPr lang="en-US" dirty="0" err="1" smtClean="0"/>
              <a:t>zatim</a:t>
            </a:r>
            <a:r>
              <a:rPr lang="en-US" dirty="0" smtClean="0"/>
              <a:t> </a:t>
            </a:r>
            <a:r>
              <a:rPr lang="en-US" dirty="0" err="1" smtClean="0"/>
              <a:t>kovanje</a:t>
            </a:r>
            <a:r>
              <a:rPr lang="en-US" dirty="0" smtClean="0"/>
              <a:t> (</a:t>
            </a:r>
            <a:r>
              <a:rPr lang="en-US" dirty="0" err="1" smtClean="0"/>
              <a:t>ručno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mašinski</a:t>
            </a:r>
            <a:r>
              <a:rPr lang="en-US" dirty="0" smtClean="0"/>
              <a:t>)</a:t>
            </a:r>
          </a:p>
          <a:p>
            <a:r>
              <a:rPr lang="en-US" dirty="0" smtClean="0"/>
              <a:t>Dobra </a:t>
            </a:r>
            <a:r>
              <a:rPr lang="en-US" dirty="0" err="1" smtClean="0"/>
              <a:t>mogućnost</a:t>
            </a:r>
            <a:r>
              <a:rPr lang="en-US" dirty="0" smtClean="0"/>
              <a:t> </a:t>
            </a:r>
            <a:r>
              <a:rPr lang="en-US" dirty="0" err="1" smtClean="0"/>
              <a:t>zavarivanja</a:t>
            </a:r>
            <a:r>
              <a:rPr lang="en-US" dirty="0" smtClean="0"/>
              <a:t> </a:t>
            </a:r>
            <a:r>
              <a:rPr lang="en-US" dirty="0" err="1" smtClean="0"/>
              <a:t>čelika</a:t>
            </a:r>
            <a:r>
              <a:rPr lang="en-US" dirty="0" smtClean="0"/>
              <a:t> do 0,7% C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niskougljeničnih</a:t>
            </a:r>
            <a:r>
              <a:rPr lang="en-US" dirty="0" smtClean="0"/>
              <a:t> </a:t>
            </a:r>
            <a:r>
              <a:rPr lang="en-US" dirty="0" err="1" smtClean="0"/>
              <a:t>čelika</a:t>
            </a:r>
            <a:endParaRPr lang="en-US" dirty="0" smtClean="0"/>
          </a:p>
          <a:p>
            <a:r>
              <a:rPr lang="en-US" dirty="0" err="1" smtClean="0"/>
              <a:t>Potrebno</a:t>
            </a:r>
            <a:r>
              <a:rPr lang="en-US" dirty="0" smtClean="0"/>
              <a:t> </a:t>
            </a:r>
            <a:r>
              <a:rPr lang="en-US" dirty="0" err="1" smtClean="0"/>
              <a:t>postići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veću</a:t>
            </a:r>
            <a:r>
              <a:rPr lang="en-US" dirty="0" smtClean="0"/>
              <a:t> </a:t>
            </a:r>
            <a:r>
              <a:rPr lang="en-US" dirty="0" err="1" smtClean="0"/>
              <a:t>površinu</a:t>
            </a:r>
            <a:r>
              <a:rPr lang="en-US" dirty="0" smtClean="0"/>
              <a:t> </a:t>
            </a:r>
            <a:r>
              <a:rPr lang="en-US" dirty="0" err="1" smtClean="0"/>
              <a:t>šava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Nedostatak</a:t>
            </a:r>
            <a:r>
              <a:rPr lang="en-US" dirty="0" smtClean="0"/>
              <a:t> – mala </a:t>
            </a:r>
            <a:r>
              <a:rPr lang="en-US" dirty="0" err="1" smtClean="0"/>
              <a:t>produktivnost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Zavarivanje</a:t>
            </a:r>
            <a:r>
              <a:rPr lang="en-US" dirty="0" smtClean="0"/>
              <a:t> pod </a:t>
            </a:r>
            <a:r>
              <a:rPr lang="en-US" dirty="0" err="1" smtClean="0"/>
              <a:t>troskom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Zavarivanje</a:t>
            </a:r>
            <a:r>
              <a:rPr lang="en-US" sz="2800" dirty="0" smtClean="0"/>
              <a:t> </a:t>
            </a:r>
            <a:r>
              <a:rPr lang="en-US" sz="2800" dirty="0" err="1" smtClean="0"/>
              <a:t>masivnih</a:t>
            </a:r>
            <a:r>
              <a:rPr lang="en-US" sz="2800" dirty="0" smtClean="0"/>
              <a:t> </a:t>
            </a:r>
            <a:r>
              <a:rPr lang="en-US" sz="2800" dirty="0" err="1" smtClean="0"/>
              <a:t>elemenata</a:t>
            </a:r>
            <a:r>
              <a:rPr lang="en-US" sz="2800" dirty="0" smtClean="0"/>
              <a:t> u </a:t>
            </a:r>
            <a:r>
              <a:rPr lang="en-US" sz="2800" dirty="0" err="1" smtClean="0"/>
              <a:t>vertikalnom</a:t>
            </a:r>
            <a:r>
              <a:rPr lang="en-US" sz="2800" dirty="0" smtClean="0"/>
              <a:t> </a:t>
            </a:r>
            <a:r>
              <a:rPr lang="en-US" sz="2800" dirty="0" err="1" smtClean="0"/>
              <a:t>položaju</a:t>
            </a:r>
            <a:r>
              <a:rPr lang="en-US" sz="2800" dirty="0" smtClean="0"/>
              <a:t>. </a:t>
            </a:r>
          </a:p>
          <a:p>
            <a:r>
              <a:rPr lang="en-US" sz="2800" dirty="0" err="1" smtClean="0"/>
              <a:t>Elektrodna</a:t>
            </a:r>
            <a:r>
              <a:rPr lang="en-US" sz="2800" dirty="0" smtClean="0"/>
              <a:t> </a:t>
            </a:r>
            <a:r>
              <a:rPr lang="en-US" sz="2800" dirty="0" err="1" smtClean="0"/>
              <a:t>žica</a:t>
            </a:r>
            <a:r>
              <a:rPr lang="en-US" sz="2800" dirty="0" smtClean="0"/>
              <a:t> se </a:t>
            </a:r>
            <a:r>
              <a:rPr lang="en-US" sz="2800" dirty="0" err="1" smtClean="0"/>
              <a:t>dodaje</a:t>
            </a:r>
            <a:r>
              <a:rPr lang="en-US" sz="2800" dirty="0" smtClean="0"/>
              <a:t> </a:t>
            </a:r>
            <a:r>
              <a:rPr lang="en-US" sz="2800" dirty="0" err="1" smtClean="0"/>
              <a:t>kroz</a:t>
            </a:r>
            <a:r>
              <a:rPr lang="en-US" sz="2800" dirty="0" smtClean="0"/>
              <a:t> </a:t>
            </a:r>
            <a:r>
              <a:rPr lang="en-US" sz="2800" dirty="0" err="1" smtClean="0"/>
              <a:t>trosku</a:t>
            </a:r>
            <a:r>
              <a:rPr lang="en-US" sz="2800" dirty="0" smtClean="0"/>
              <a:t> (</a:t>
            </a:r>
            <a:r>
              <a:rPr lang="en-US" sz="2800" dirty="0" err="1" smtClean="0"/>
              <a:t>dobijenu</a:t>
            </a:r>
            <a:r>
              <a:rPr lang="en-US" sz="2800" dirty="0" smtClean="0"/>
              <a:t> </a:t>
            </a:r>
            <a:r>
              <a:rPr lang="en-US" sz="2800" dirty="0" err="1" smtClean="0"/>
              <a:t>od</a:t>
            </a:r>
            <a:r>
              <a:rPr lang="en-US" sz="2800" dirty="0" smtClean="0"/>
              <a:t> </a:t>
            </a:r>
            <a:r>
              <a:rPr lang="en-US" sz="2800" dirty="0" err="1" smtClean="0"/>
              <a:t>praha</a:t>
            </a:r>
            <a:r>
              <a:rPr lang="en-US" sz="2800" dirty="0" smtClean="0"/>
              <a:t>)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popunjava</a:t>
            </a:r>
            <a:r>
              <a:rPr lang="en-US" sz="2800" dirty="0" smtClean="0"/>
              <a:t> se </a:t>
            </a:r>
            <a:r>
              <a:rPr lang="en-US" sz="2800" dirty="0" err="1" smtClean="0"/>
              <a:t>razmak</a:t>
            </a:r>
            <a:r>
              <a:rPr lang="en-US" sz="2800" dirty="0" smtClean="0"/>
              <a:t> </a:t>
            </a:r>
            <a:r>
              <a:rPr lang="en-US" sz="2800" dirty="0" err="1" smtClean="0"/>
              <a:t>između</a:t>
            </a:r>
            <a:r>
              <a:rPr lang="en-US" sz="2800" dirty="0" smtClean="0"/>
              <a:t> </a:t>
            </a:r>
            <a:r>
              <a:rPr lang="en-US" sz="2800" dirty="0" err="1" smtClean="0"/>
              <a:t>elemenata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60000">
            <a:off x="247515" y="3668802"/>
            <a:ext cx="4500241" cy="3150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3693459"/>
            <a:ext cx="4267200" cy="3012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43450" y="3657600"/>
            <a:ext cx="440055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67399"/>
          </a:xfrm>
        </p:spPr>
        <p:txBody>
          <a:bodyPr>
            <a:normAutofit/>
          </a:bodyPr>
          <a:lstStyle/>
          <a:p>
            <a:r>
              <a:rPr lang="en-US" u="sng" dirty="0" err="1" smtClean="0"/>
              <a:t>Specifičnosti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err="1" smtClean="0"/>
              <a:t>Potrebni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ograničavači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donje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bočnih</a:t>
            </a:r>
            <a:r>
              <a:rPr lang="en-US" dirty="0" smtClean="0"/>
              <a:t> </a:t>
            </a:r>
            <a:r>
              <a:rPr lang="en-US" dirty="0" err="1" smtClean="0"/>
              <a:t>trana</a:t>
            </a:r>
            <a:r>
              <a:rPr lang="en-US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 smtClean="0"/>
              <a:t>rastop</a:t>
            </a:r>
            <a:r>
              <a:rPr lang="en-US" dirty="0" smtClean="0"/>
              <a:t> ne bi </a:t>
            </a:r>
            <a:r>
              <a:rPr lang="en-US" dirty="0" err="1" smtClean="0"/>
              <a:t>iscureo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15-30x </a:t>
            </a:r>
            <a:r>
              <a:rPr lang="en-US" dirty="0" err="1" smtClean="0"/>
              <a:t>manji</a:t>
            </a:r>
            <a:r>
              <a:rPr lang="en-US" dirty="0" smtClean="0"/>
              <a:t> </a:t>
            </a:r>
            <a:r>
              <a:rPr lang="en-US" dirty="0" err="1" smtClean="0"/>
              <a:t>utrošak</a:t>
            </a:r>
            <a:r>
              <a:rPr lang="en-US" dirty="0" smtClean="0"/>
              <a:t> </a:t>
            </a:r>
            <a:r>
              <a:rPr lang="en-US" dirty="0" err="1" smtClean="0"/>
              <a:t>praha</a:t>
            </a:r>
            <a:r>
              <a:rPr lang="en-US" dirty="0" smtClean="0"/>
              <a:t>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EPP</a:t>
            </a:r>
          </a:p>
          <a:p>
            <a:pPr>
              <a:buFontTx/>
              <a:buChar char="-"/>
            </a:pPr>
            <a:r>
              <a:rPr lang="en-US" dirty="0" err="1" smtClean="0"/>
              <a:t>Mogućnost</a:t>
            </a:r>
            <a:r>
              <a:rPr lang="en-US" dirty="0" smtClean="0"/>
              <a:t> </a:t>
            </a:r>
            <a:r>
              <a:rPr lang="en-US" dirty="0" err="1" smtClean="0"/>
              <a:t>zavarivanja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 smtClean="0"/>
              <a:t>elektroda</a:t>
            </a:r>
            <a:r>
              <a:rPr lang="en-US" dirty="0" smtClean="0"/>
              <a:t> </a:t>
            </a:r>
            <a:r>
              <a:rPr lang="en-US" dirty="0" err="1" smtClean="0"/>
              <a:t>istovremeno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tečnim</a:t>
            </a:r>
            <a:r>
              <a:rPr lang="en-US" dirty="0" smtClean="0"/>
              <a:t> </a:t>
            </a:r>
            <a:r>
              <a:rPr lang="en-US" dirty="0" err="1" smtClean="0"/>
              <a:t>hlađenjem</a:t>
            </a:r>
            <a:r>
              <a:rPr lang="en-US" dirty="0" smtClean="0"/>
              <a:t> </a:t>
            </a:r>
            <a:r>
              <a:rPr lang="en-US" dirty="0" err="1" smtClean="0"/>
              <a:t>ograničavača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Obavezna</a:t>
            </a:r>
            <a:r>
              <a:rPr lang="en-US" dirty="0" smtClean="0"/>
              <a:t> </a:t>
            </a:r>
            <a:r>
              <a:rPr lang="en-US" dirty="0" err="1" smtClean="0"/>
              <a:t>normalizacija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nepovoljne</a:t>
            </a:r>
            <a:r>
              <a:rPr lang="en-US" dirty="0" smtClean="0"/>
              <a:t> </a:t>
            </a:r>
            <a:r>
              <a:rPr lang="en-US" dirty="0" err="1" smtClean="0"/>
              <a:t>livene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strukture</a:t>
            </a:r>
            <a:r>
              <a:rPr lang="en-US" dirty="0" smtClean="0"/>
              <a:t> </a:t>
            </a:r>
            <a:r>
              <a:rPr lang="en-US" dirty="0" err="1" smtClean="0"/>
              <a:t>šava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1"/>
            <a:ext cx="8686800" cy="57150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Izvor</a:t>
            </a:r>
            <a:r>
              <a:rPr lang="en-US" dirty="0" smtClean="0"/>
              <a:t> </a:t>
            </a:r>
            <a:r>
              <a:rPr lang="en-US" dirty="0" err="1" smtClean="0"/>
              <a:t>toplote</a:t>
            </a:r>
            <a:r>
              <a:rPr lang="en-US" dirty="0" smtClean="0"/>
              <a:t> je </a:t>
            </a:r>
            <a:r>
              <a:rPr lang="en-US" dirty="0" err="1" smtClean="0"/>
              <a:t>egzotermna</a:t>
            </a:r>
            <a:r>
              <a:rPr lang="en-US" dirty="0" smtClean="0"/>
              <a:t> </a:t>
            </a:r>
            <a:r>
              <a:rPr lang="en-US" dirty="0" err="1" smtClean="0"/>
              <a:t>reakcija</a:t>
            </a:r>
            <a:r>
              <a:rPr lang="en-US" dirty="0" smtClean="0"/>
              <a:t> </a:t>
            </a:r>
            <a:r>
              <a:rPr lang="en-US" dirty="0" err="1" smtClean="0"/>
              <a:t>praha</a:t>
            </a:r>
            <a:r>
              <a:rPr lang="en-US" dirty="0" smtClean="0"/>
              <a:t> Al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fero-feri</a:t>
            </a:r>
            <a:r>
              <a:rPr lang="en-US" dirty="0" smtClean="0"/>
              <a:t> </a:t>
            </a:r>
            <a:r>
              <a:rPr lang="en-US" dirty="0" err="1" smtClean="0"/>
              <a:t>oksida</a:t>
            </a:r>
            <a:r>
              <a:rPr lang="en-US" dirty="0" smtClean="0"/>
              <a:t> (Fe</a:t>
            </a:r>
            <a:r>
              <a:rPr lang="en-US" baseline="-25000" dirty="0" smtClean="0"/>
              <a:t>3</a:t>
            </a:r>
            <a:r>
              <a:rPr lang="en-US" dirty="0" smtClean="0"/>
              <a:t>O</a:t>
            </a:r>
            <a:r>
              <a:rPr lang="en-US" baseline="-25000" dirty="0" smtClean="0"/>
              <a:t>4</a:t>
            </a:r>
            <a:r>
              <a:rPr lang="en-US" dirty="0" smtClean="0"/>
              <a:t>)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formuli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sz="1600" dirty="0" smtClean="0"/>
          </a:p>
          <a:p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 smtClean="0"/>
              <a:t>dve</a:t>
            </a:r>
            <a:r>
              <a:rPr lang="en-US" dirty="0" smtClean="0"/>
              <a:t> </a:t>
            </a:r>
            <a:r>
              <a:rPr lang="en-US" dirty="0" err="1" smtClean="0"/>
              <a:t>vrste</a:t>
            </a:r>
            <a:r>
              <a:rPr lang="en-US" dirty="0" smtClean="0"/>
              <a:t> </a:t>
            </a:r>
            <a:r>
              <a:rPr lang="en-US" dirty="0" err="1" smtClean="0"/>
              <a:t>ovog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postupka</a:t>
            </a:r>
            <a:r>
              <a:rPr lang="en-US" dirty="0" smtClean="0"/>
              <a:t>:</a:t>
            </a:r>
          </a:p>
          <a:p>
            <a:pPr marL="514350" indent="-514350">
              <a:buAutoNum type="arabicPeriod"/>
            </a:pPr>
            <a:r>
              <a:rPr lang="en-US" dirty="0" smtClean="0"/>
              <a:t>Sa </a:t>
            </a:r>
            <a:r>
              <a:rPr lang="en-US" dirty="0" err="1" smtClean="0"/>
              <a:t>pritiskom</a:t>
            </a:r>
            <a:r>
              <a:rPr lang="en-US" dirty="0" smtClean="0"/>
              <a:t> (</a:t>
            </a:r>
            <a:r>
              <a:rPr lang="en-US" dirty="0" err="1" smtClean="0"/>
              <a:t>prvo</a:t>
            </a:r>
            <a:r>
              <a:rPr lang="en-US" dirty="0" smtClean="0"/>
              <a:t> se </a:t>
            </a:r>
            <a:r>
              <a:rPr lang="en-US" dirty="0" err="1" smtClean="0"/>
              <a:t>sipa</a:t>
            </a:r>
            <a:r>
              <a:rPr lang="en-US" dirty="0" smtClean="0"/>
              <a:t> </a:t>
            </a:r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troska</a:t>
            </a:r>
            <a:r>
              <a:rPr lang="en-US" dirty="0" smtClean="0"/>
              <a:t> (Al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</a:t>
            </a:r>
            <a:r>
              <a:rPr lang="en-US" dirty="0" smtClean="0"/>
              <a:t>), a </a:t>
            </a:r>
            <a:r>
              <a:rPr lang="en-US" dirty="0" err="1" smtClean="0"/>
              <a:t>posle</a:t>
            </a:r>
            <a:r>
              <a:rPr lang="en-US" dirty="0" smtClean="0"/>
              <a:t> </a:t>
            </a:r>
            <a:r>
              <a:rPr lang="en-US" dirty="0" err="1" smtClean="0"/>
              <a:t>tečni</a:t>
            </a:r>
            <a:r>
              <a:rPr lang="en-US" dirty="0" smtClean="0"/>
              <a:t> </a:t>
            </a:r>
          </a:p>
          <a:p>
            <a:pPr marL="514350" indent="-514350">
              <a:buNone/>
            </a:pPr>
            <a:r>
              <a:rPr lang="en-US" dirty="0" smtClean="0"/>
              <a:t>	metal (Fe)-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razmaka</a:t>
            </a:r>
            <a:endParaRPr lang="en-US" dirty="0" smtClean="0"/>
          </a:p>
          <a:p>
            <a:pPr marL="514350" indent="-514350">
              <a:buAutoNum type="arabicPeriod" startAt="2"/>
            </a:pPr>
            <a:r>
              <a:rPr lang="en-US" dirty="0" smtClean="0"/>
              <a:t>Sa </a:t>
            </a:r>
            <a:r>
              <a:rPr lang="en-US" dirty="0" err="1" smtClean="0"/>
              <a:t>topljenjem</a:t>
            </a:r>
            <a:r>
              <a:rPr lang="en-US" dirty="0" smtClean="0"/>
              <a:t> (</a:t>
            </a:r>
            <a:r>
              <a:rPr lang="en-US" dirty="0" err="1" smtClean="0"/>
              <a:t>prvo</a:t>
            </a:r>
            <a:r>
              <a:rPr lang="en-US" dirty="0" smtClean="0"/>
              <a:t> se </a:t>
            </a:r>
            <a:r>
              <a:rPr lang="en-US" dirty="0" err="1" smtClean="0"/>
              <a:t>kroz</a:t>
            </a:r>
            <a:r>
              <a:rPr lang="en-US" dirty="0" smtClean="0"/>
              <a:t> </a:t>
            </a:r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dno</a:t>
            </a:r>
            <a:r>
              <a:rPr lang="en-US" dirty="0" smtClean="0"/>
              <a:t> </a:t>
            </a:r>
            <a:r>
              <a:rPr lang="en-US" dirty="0" err="1" smtClean="0"/>
              <a:t>sipa</a:t>
            </a:r>
            <a:r>
              <a:rPr lang="en-US" dirty="0" smtClean="0"/>
              <a:t> </a:t>
            </a:r>
            <a:r>
              <a:rPr lang="en-US" dirty="0" err="1" smtClean="0"/>
              <a:t>tečni</a:t>
            </a:r>
            <a:r>
              <a:rPr lang="en-US" dirty="0" smtClean="0"/>
              <a:t> metal, a </a:t>
            </a:r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potom</a:t>
            </a:r>
            <a:r>
              <a:rPr lang="en-US" dirty="0" smtClean="0"/>
              <a:t> </a:t>
            </a:r>
            <a:r>
              <a:rPr lang="en-US" dirty="0" err="1" smtClean="0"/>
              <a:t>troska</a:t>
            </a:r>
            <a:r>
              <a:rPr lang="en-US" dirty="0" smtClean="0"/>
              <a:t>):</a:t>
            </a:r>
          </a:p>
          <a:p>
            <a:pPr marL="514350" indent="-51435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sa</a:t>
            </a:r>
            <a:r>
              <a:rPr lang="en-US" dirty="0" smtClean="0"/>
              <a:t> 10-12 mm </a:t>
            </a:r>
            <a:r>
              <a:rPr lang="en-US" dirty="0" err="1" smtClean="0"/>
              <a:t>razmaka</a:t>
            </a:r>
            <a:r>
              <a:rPr lang="en-US" dirty="0" smtClean="0"/>
              <a:t>, </a:t>
            </a:r>
          </a:p>
          <a:p>
            <a:pPr marL="514350" indent="-51435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pogodno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terenski</a:t>
            </a:r>
            <a:r>
              <a:rPr lang="en-US" dirty="0" smtClean="0"/>
              <a:t> </a:t>
            </a:r>
            <a:r>
              <a:rPr lang="en-US" dirty="0" err="1" smtClean="0"/>
              <a:t>rad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*</a:t>
            </a:r>
            <a:r>
              <a:rPr lang="en-US" u="sng" dirty="0" err="1" smtClean="0"/>
              <a:t>Namena</a:t>
            </a:r>
            <a:r>
              <a:rPr lang="en-US" dirty="0" smtClean="0"/>
              <a:t>: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zavarivanje</a:t>
            </a:r>
            <a:r>
              <a:rPr lang="en-US" dirty="0" smtClean="0"/>
              <a:t> </a:t>
            </a:r>
            <a:r>
              <a:rPr lang="en-US" dirty="0" err="1" smtClean="0"/>
              <a:t>šina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Aluminotermijsko</a:t>
            </a:r>
            <a:r>
              <a:rPr lang="en-US" dirty="0" smtClean="0"/>
              <a:t> </a:t>
            </a:r>
            <a:r>
              <a:rPr lang="en-US" dirty="0" err="1" smtClean="0"/>
              <a:t>zavarivanje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905000"/>
            <a:ext cx="3886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lum bright="20000"/>
          </a:blip>
          <a:srcRect/>
          <a:stretch>
            <a:fillRect/>
          </a:stretch>
        </p:blipFill>
        <p:spPr bwMode="auto">
          <a:xfrm>
            <a:off x="4343400" y="1963271"/>
            <a:ext cx="4800599" cy="4894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Livačko</a:t>
            </a:r>
            <a:r>
              <a:rPr lang="en-US" dirty="0" smtClean="0"/>
              <a:t> </a:t>
            </a:r>
            <a:r>
              <a:rPr lang="en-US" dirty="0" err="1" smtClean="0"/>
              <a:t>zavarivanje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Upotreba</a:t>
            </a:r>
            <a:r>
              <a:rPr lang="en-US" dirty="0" smtClean="0"/>
              <a:t> </a:t>
            </a:r>
            <a:r>
              <a:rPr lang="en-US" dirty="0" err="1" smtClean="0"/>
              <a:t>tehnologije</a:t>
            </a:r>
            <a:r>
              <a:rPr lang="en-US" dirty="0" smtClean="0"/>
              <a:t> </a:t>
            </a:r>
            <a:r>
              <a:rPr lang="en-US" dirty="0" err="1" smtClean="0"/>
              <a:t>livenja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zavarivanje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Elementi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zavaruju</a:t>
            </a:r>
            <a:r>
              <a:rPr lang="en-US" dirty="0" smtClean="0"/>
              <a:t> se </a:t>
            </a:r>
            <a:r>
              <a:rPr lang="en-US" dirty="0" err="1" smtClean="0"/>
              <a:t>obuhvate</a:t>
            </a:r>
            <a:r>
              <a:rPr lang="en-US" dirty="0" smtClean="0"/>
              <a:t> </a:t>
            </a:r>
            <a:r>
              <a:rPr lang="en-US" dirty="0" err="1" smtClean="0"/>
              <a:t>kalupom</a:t>
            </a:r>
            <a:r>
              <a:rPr lang="en-US" dirty="0" smtClean="0"/>
              <a:t> (</a:t>
            </a:r>
            <a:r>
              <a:rPr lang="en-US" dirty="0" err="1" smtClean="0"/>
              <a:t>čelik</a:t>
            </a:r>
            <a:r>
              <a:rPr lang="en-US" dirty="0" smtClean="0"/>
              <a:t>, </a:t>
            </a:r>
            <a:r>
              <a:rPr lang="en-US" dirty="0" err="1" smtClean="0"/>
              <a:t>liv.gvožđe</a:t>
            </a:r>
            <a:r>
              <a:rPr lang="en-US" dirty="0" smtClean="0"/>
              <a:t>, Cu, Ag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peska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školjka</a:t>
            </a:r>
            <a:r>
              <a:rPr lang="en-US" dirty="0" smtClean="0"/>
              <a:t> - </a:t>
            </a:r>
            <a:r>
              <a:rPr lang="en-US" dirty="0" err="1" smtClean="0"/>
              <a:t>pesak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smola</a:t>
            </a:r>
            <a:r>
              <a:rPr lang="en-US" dirty="0" smtClean="0"/>
              <a:t>; leg. Al - </a:t>
            </a:r>
            <a:r>
              <a:rPr lang="en-US" dirty="0" err="1" smtClean="0"/>
              <a:t>čelični</a:t>
            </a:r>
            <a:r>
              <a:rPr lang="en-US" dirty="0" smtClean="0"/>
              <a:t> </a:t>
            </a:r>
            <a:r>
              <a:rPr lang="en-US" dirty="0" err="1" smtClean="0"/>
              <a:t>kalup</a:t>
            </a:r>
            <a:r>
              <a:rPr lang="en-US" dirty="0" smtClean="0"/>
              <a:t>)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kalup</a:t>
            </a:r>
            <a:r>
              <a:rPr lang="en-US" dirty="0" smtClean="0"/>
              <a:t> se </a:t>
            </a:r>
            <a:r>
              <a:rPr lang="en-US" dirty="0" err="1" smtClean="0"/>
              <a:t>sipa</a:t>
            </a:r>
            <a:r>
              <a:rPr lang="en-US" dirty="0" smtClean="0"/>
              <a:t> </a:t>
            </a:r>
            <a:r>
              <a:rPr lang="en-US" dirty="0" err="1" smtClean="0"/>
              <a:t>istopljeni</a:t>
            </a:r>
            <a:r>
              <a:rPr lang="en-US" dirty="0" smtClean="0"/>
              <a:t> metal</a:t>
            </a:r>
          </a:p>
          <a:p>
            <a:r>
              <a:rPr lang="en-US" dirty="0" err="1" smtClean="0"/>
              <a:t>Najčešće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reparacije</a:t>
            </a:r>
            <a:r>
              <a:rPr lang="en-US" dirty="0" smtClean="0"/>
              <a:t> (</a:t>
            </a:r>
            <a:r>
              <a:rPr lang="en-US" dirty="0" err="1" smtClean="0"/>
              <a:t>sivi</a:t>
            </a:r>
            <a:r>
              <a:rPr lang="en-US" dirty="0" smtClean="0"/>
              <a:t> </a:t>
            </a:r>
            <a:r>
              <a:rPr lang="en-US" dirty="0" err="1" smtClean="0"/>
              <a:t>liv</a:t>
            </a:r>
            <a:r>
              <a:rPr lang="en-US" dirty="0" smtClean="0"/>
              <a:t>), </a:t>
            </a:r>
            <a:r>
              <a:rPr lang="en-US" dirty="0" err="1" smtClean="0"/>
              <a:t>primena</a:t>
            </a:r>
            <a:r>
              <a:rPr lang="en-US" dirty="0" smtClean="0"/>
              <a:t> u </a:t>
            </a:r>
            <a:r>
              <a:rPr lang="en-US" dirty="0" err="1" smtClean="0"/>
              <a:t>zlatarstvu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Zavarivanje</a:t>
            </a:r>
            <a:r>
              <a:rPr lang="en-US" dirty="0" smtClean="0"/>
              <a:t> </a:t>
            </a:r>
            <a:r>
              <a:rPr lang="en-US" dirty="0" err="1" smtClean="0"/>
              <a:t>električnom</a:t>
            </a:r>
            <a:r>
              <a:rPr lang="en-US" dirty="0" smtClean="0"/>
              <a:t> </a:t>
            </a:r>
            <a:r>
              <a:rPr lang="en-US" dirty="0" err="1" smtClean="0"/>
              <a:t>indukcijom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95599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Kroz</a:t>
            </a:r>
            <a:r>
              <a:rPr lang="en-US" dirty="0" smtClean="0"/>
              <a:t> </a:t>
            </a:r>
            <a:r>
              <a:rPr lang="en-US" dirty="0" err="1" smtClean="0"/>
              <a:t>induktor</a:t>
            </a:r>
            <a:r>
              <a:rPr lang="en-US" dirty="0" smtClean="0"/>
              <a:t> </a:t>
            </a:r>
            <a:r>
              <a:rPr lang="en-US" dirty="0" err="1" smtClean="0"/>
              <a:t>protiče</a:t>
            </a:r>
            <a:r>
              <a:rPr lang="en-US" dirty="0" smtClean="0"/>
              <a:t> </a:t>
            </a:r>
            <a:r>
              <a:rPr lang="en-US" dirty="0" err="1" smtClean="0"/>
              <a:t>struja</a:t>
            </a:r>
            <a:r>
              <a:rPr lang="en-US" dirty="0" smtClean="0"/>
              <a:t> </a:t>
            </a:r>
            <a:r>
              <a:rPr lang="en-US" dirty="0" err="1" smtClean="0"/>
              <a:t>visoke</a:t>
            </a:r>
            <a:r>
              <a:rPr lang="en-US" dirty="0" smtClean="0"/>
              <a:t> </a:t>
            </a:r>
            <a:r>
              <a:rPr lang="en-US" dirty="0" err="1" smtClean="0"/>
              <a:t>frekvencije</a:t>
            </a:r>
            <a:r>
              <a:rPr lang="en-US" dirty="0" smtClean="0"/>
              <a:t>, a u </a:t>
            </a:r>
            <a:r>
              <a:rPr lang="en-US" dirty="0" err="1" smtClean="0"/>
              <a:t>osnovnom</a:t>
            </a:r>
            <a:r>
              <a:rPr lang="en-US" dirty="0" smtClean="0"/>
              <a:t> </a:t>
            </a:r>
            <a:r>
              <a:rPr lang="en-US" dirty="0" err="1" smtClean="0"/>
              <a:t>materijalu</a:t>
            </a:r>
            <a:r>
              <a:rPr lang="en-US" dirty="0" smtClean="0"/>
              <a:t> se </a:t>
            </a:r>
            <a:r>
              <a:rPr lang="en-US" dirty="0" err="1" smtClean="0"/>
              <a:t>indukuje</a:t>
            </a:r>
            <a:r>
              <a:rPr lang="en-US" dirty="0" smtClean="0"/>
              <a:t> </a:t>
            </a:r>
            <a:r>
              <a:rPr lang="en-US" dirty="0" err="1" smtClean="0"/>
              <a:t>struja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utiče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zagrevanje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Zagrevanje</a:t>
            </a:r>
            <a:r>
              <a:rPr lang="en-US" dirty="0" smtClean="0"/>
              <a:t> se </a:t>
            </a:r>
            <a:r>
              <a:rPr lang="en-US" dirty="0" err="1" smtClean="0"/>
              <a:t>kombinuje</a:t>
            </a:r>
            <a:r>
              <a:rPr lang="en-US" dirty="0" smtClean="0"/>
              <a:t> </a:t>
            </a:r>
            <a:r>
              <a:rPr lang="en-US" dirty="0" err="1" smtClean="0"/>
              <a:t>dejstvom</a:t>
            </a:r>
            <a:r>
              <a:rPr lang="en-US" dirty="0" smtClean="0"/>
              <a:t> </a:t>
            </a:r>
            <a:r>
              <a:rPr lang="en-US" dirty="0" err="1" smtClean="0"/>
              <a:t>pritiska</a:t>
            </a:r>
            <a:r>
              <a:rPr lang="en-US" dirty="0" smtClean="0"/>
              <a:t>, </a:t>
            </a:r>
            <a:r>
              <a:rPr lang="en-US" dirty="0" err="1" smtClean="0"/>
              <a:t>najčešće</a:t>
            </a:r>
            <a:r>
              <a:rPr lang="en-US" dirty="0" smtClean="0"/>
              <a:t> </a:t>
            </a:r>
            <a:r>
              <a:rPr lang="en-US" dirty="0" err="1" smtClean="0"/>
              <a:t>posredstvom</a:t>
            </a:r>
            <a:r>
              <a:rPr lang="en-US" dirty="0" smtClean="0"/>
              <a:t> </a:t>
            </a:r>
            <a:r>
              <a:rPr lang="en-US" dirty="0" err="1" smtClean="0"/>
              <a:t>valjaka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Primena</a:t>
            </a:r>
            <a:r>
              <a:rPr lang="en-US" dirty="0" smtClean="0"/>
              <a:t> – </a:t>
            </a:r>
            <a:r>
              <a:rPr lang="en-US" dirty="0" err="1" smtClean="0"/>
              <a:t>naješće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šavne</a:t>
            </a:r>
            <a:r>
              <a:rPr lang="en-US" dirty="0" smtClean="0"/>
              <a:t> </a:t>
            </a:r>
            <a:r>
              <a:rPr lang="en-US" dirty="0" err="1" smtClean="0"/>
              <a:t>cevi</a:t>
            </a:r>
            <a:r>
              <a:rPr lang="en-US" dirty="0" smtClean="0"/>
              <a:t>, </a:t>
            </a:r>
            <a:r>
              <a:rPr lang="en-US" dirty="0" err="1" smtClean="0"/>
              <a:t>alternativa</a:t>
            </a:r>
            <a:r>
              <a:rPr lang="en-US" dirty="0" smtClean="0"/>
              <a:t> EPP </a:t>
            </a:r>
            <a:r>
              <a:rPr lang="en-US" dirty="0" err="1" smtClean="0"/>
              <a:t>postupku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4435929"/>
            <a:ext cx="7825154" cy="2422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2133600"/>
            <a:ext cx="3581400" cy="47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/>
          <a:lstStyle/>
          <a:p>
            <a:r>
              <a:rPr lang="en-US" dirty="0" err="1" smtClean="0"/>
              <a:t>Zavarivanje</a:t>
            </a:r>
            <a:r>
              <a:rPr lang="en-US" dirty="0" smtClean="0"/>
              <a:t> </a:t>
            </a:r>
            <a:r>
              <a:rPr lang="en-US" dirty="0" err="1" smtClean="0"/>
              <a:t>ultrazvukom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6248400" cy="4876800"/>
          </a:xfrm>
        </p:spPr>
        <p:txBody>
          <a:bodyPr>
            <a:normAutofit fontScale="85000" lnSpcReduction="20000"/>
          </a:bodyPr>
          <a:lstStyle/>
          <a:p>
            <a:r>
              <a:rPr lang="sr-Latn-CS" dirty="0" smtClean="0"/>
              <a:t>Generisanje toplote primenom mehaničkih vibracija ultrazvučne frekvencije (15-70kHz) i male amplitude.</a:t>
            </a:r>
          </a:p>
          <a:p>
            <a:r>
              <a:rPr lang="sr-Latn-CS" dirty="0" smtClean="0"/>
              <a:t>Delovi uređaja:</a:t>
            </a:r>
          </a:p>
          <a:p>
            <a:pPr>
              <a:buNone/>
            </a:pPr>
            <a:r>
              <a:rPr lang="sr-Latn-CS" dirty="0" smtClean="0"/>
              <a:t>1. Konvertor (ultrazvučne vibracije iz generatora pretvara u mehaničke vibracije) </a:t>
            </a:r>
          </a:p>
          <a:p>
            <a:pPr>
              <a:buNone/>
            </a:pPr>
            <a:r>
              <a:rPr lang="sr-Latn-CS" dirty="0" smtClean="0"/>
              <a:t>2. Transformator vibracija-buster (variranje amplitude vibracija)</a:t>
            </a:r>
          </a:p>
          <a:p>
            <a:pPr>
              <a:buNone/>
            </a:pPr>
            <a:r>
              <a:rPr lang="sr-Latn-CS" dirty="0" smtClean="0"/>
              <a:t>3. Sonotroda (prenos vibracija na radni predmet)</a:t>
            </a:r>
          </a:p>
          <a:p>
            <a:pPr>
              <a:buNone/>
            </a:pPr>
            <a:r>
              <a:rPr lang="sr-Latn-CS" dirty="0" smtClean="0"/>
              <a:t>4. Radni predmet</a:t>
            </a:r>
          </a:p>
          <a:p>
            <a:pPr>
              <a:buNone/>
            </a:pPr>
            <a:r>
              <a:rPr lang="sr-Latn-CS" dirty="0" smtClean="0"/>
              <a:t>5. Radni sto</a:t>
            </a:r>
          </a:p>
          <a:p>
            <a:endParaRPr lang="sr-Latn-C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794</Words>
  <Application>Microsoft Office PowerPoint</Application>
  <PresentationFormat>On-screen Show (4:3)</PresentationFormat>
  <Paragraphs>132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TEHNOLOGIJA ZAVARIVANJA</vt:lpstr>
      <vt:lpstr>Specijalni postupci zavarivanja</vt:lpstr>
      <vt:lpstr>Kovačko zavarivanje</vt:lpstr>
      <vt:lpstr>Zavarivanje pod troskom</vt:lpstr>
      <vt:lpstr>PowerPoint Presentation</vt:lpstr>
      <vt:lpstr>Aluminotermijsko zavarivanje</vt:lpstr>
      <vt:lpstr>Livačko zavarivanje</vt:lpstr>
      <vt:lpstr>Zavarivanje električnom indukcijom</vt:lpstr>
      <vt:lpstr>Zavarivanje ultrazvukom</vt:lpstr>
      <vt:lpstr>PowerPoint Presentation</vt:lpstr>
      <vt:lpstr>Zavarivanje elektronskim snopom</vt:lpstr>
      <vt:lpstr>PowerPoint Presentation</vt:lpstr>
      <vt:lpstr>Zavarivanje laserom</vt:lpstr>
      <vt:lpstr>PowerPoint Presentation</vt:lpstr>
      <vt:lpstr>Zavarivanje eksplozijom</vt:lpstr>
      <vt:lpstr>PowerPoint Presentation</vt:lpstr>
      <vt:lpstr>Zavarivanje difuzijom</vt:lpstr>
      <vt:lpstr>PowerPoint Presentation</vt:lpstr>
      <vt:lpstr>Hladno zavarivanje</vt:lpstr>
      <vt:lpstr>Hvala na pažnji!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Tehnologija zavarivanja</dc:title>
  <dc:creator>sebastijan</dc:creator>
  <cp:lastModifiedBy>Sebastian Baloš</cp:lastModifiedBy>
  <cp:revision>8</cp:revision>
  <dcterms:created xsi:type="dcterms:W3CDTF">2014-04-10T10:47:10Z</dcterms:created>
  <dcterms:modified xsi:type="dcterms:W3CDTF">2015-09-16T07:51:12Z</dcterms:modified>
</cp:coreProperties>
</file>